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6" r:id="rId4"/>
    <p:sldId id="269" r:id="rId5"/>
    <p:sldId id="278" r:id="rId6"/>
    <p:sldId id="299" r:id="rId7"/>
    <p:sldId id="300" r:id="rId8"/>
    <p:sldId id="301" r:id="rId9"/>
    <p:sldId id="302" r:id="rId10"/>
    <p:sldId id="303" r:id="rId11"/>
    <p:sldId id="305" r:id="rId12"/>
    <p:sldId id="306" r:id="rId13"/>
    <p:sldId id="309" r:id="rId14"/>
    <p:sldId id="310" r:id="rId15"/>
    <p:sldId id="311" r:id="rId16"/>
    <p:sldId id="312" r:id="rId17"/>
    <p:sldId id="313" r:id="rId18"/>
    <p:sldId id="314" r:id="rId19"/>
  </p:sldIdLst>
  <p:sldSz cx="12192000" cy="6858000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shika Agrawal" initials="HA" lastIdx="3" clrIdx="0">
    <p:extLst>
      <p:ext uri="{19B8F6BF-5375-455C-9EA6-DF929625EA0E}">
        <p15:presenceInfo xmlns:p15="http://schemas.microsoft.com/office/powerpoint/2012/main" userId="S-1-5-21-3830033871-559878355-3295874528-1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3030"/>
          </a:xfrm>
          <a:custGeom>
            <a:avLst/>
            <a:gdLst/>
            <a:ahLst/>
            <a:cxnLst/>
            <a:rect l="l" t="t" r="r" b="b"/>
            <a:pathLst>
              <a:path w="12192000" h="113030">
                <a:moveTo>
                  <a:pt x="12192000" y="0"/>
                </a:moveTo>
                <a:lnTo>
                  <a:pt x="0" y="0"/>
                </a:lnTo>
                <a:lnTo>
                  <a:pt x="0" y="112775"/>
                </a:lnTo>
                <a:lnTo>
                  <a:pt x="12192000" y="1127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3030"/>
          </a:xfrm>
          <a:custGeom>
            <a:avLst/>
            <a:gdLst/>
            <a:ahLst/>
            <a:cxnLst/>
            <a:rect l="l" t="t" r="r" b="b"/>
            <a:pathLst>
              <a:path w="12192000" h="113030">
                <a:moveTo>
                  <a:pt x="12192000" y="0"/>
                </a:moveTo>
                <a:lnTo>
                  <a:pt x="0" y="0"/>
                </a:lnTo>
                <a:lnTo>
                  <a:pt x="0" y="112775"/>
                </a:lnTo>
                <a:lnTo>
                  <a:pt x="12192000" y="1127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1773935"/>
            <a:ext cx="11917680" cy="30906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46959"/>
            <a:ext cx="896404" cy="21953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679191"/>
            <a:ext cx="533400" cy="1499870"/>
          </a:xfrm>
          <a:custGeom>
            <a:avLst/>
            <a:gdLst/>
            <a:ahLst/>
            <a:cxnLst/>
            <a:rect l="l" t="t" r="r" b="b"/>
            <a:pathLst>
              <a:path w="533400" h="1499870">
                <a:moveTo>
                  <a:pt x="533400" y="0"/>
                </a:moveTo>
                <a:lnTo>
                  <a:pt x="0" y="0"/>
                </a:lnTo>
                <a:lnTo>
                  <a:pt x="0" y="1499616"/>
                </a:lnTo>
                <a:lnTo>
                  <a:pt x="533400" y="1499616"/>
                </a:lnTo>
                <a:lnTo>
                  <a:pt x="53340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9412" y="6341364"/>
            <a:ext cx="381000" cy="402590"/>
          </a:xfrm>
          <a:custGeom>
            <a:avLst/>
            <a:gdLst/>
            <a:ahLst/>
            <a:cxnLst/>
            <a:rect l="l" t="t" r="r" b="b"/>
            <a:pathLst>
              <a:path w="381000" h="402590">
                <a:moveTo>
                  <a:pt x="0" y="402336"/>
                </a:moveTo>
                <a:lnTo>
                  <a:pt x="381000" y="402336"/>
                </a:lnTo>
                <a:lnTo>
                  <a:pt x="381000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9144">
            <a:solidFill>
              <a:srgbClr val="347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3030"/>
          </a:xfrm>
          <a:custGeom>
            <a:avLst/>
            <a:gdLst/>
            <a:ahLst/>
            <a:cxnLst/>
            <a:rect l="l" t="t" r="r" b="b"/>
            <a:pathLst>
              <a:path w="12192000" h="113030">
                <a:moveTo>
                  <a:pt x="12192000" y="0"/>
                </a:moveTo>
                <a:lnTo>
                  <a:pt x="0" y="0"/>
                </a:lnTo>
                <a:lnTo>
                  <a:pt x="0" y="112775"/>
                </a:lnTo>
                <a:lnTo>
                  <a:pt x="12192000" y="1127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619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407654" cy="5347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8330565" cy="457200"/>
          </a:xfrm>
          <a:custGeom>
            <a:avLst/>
            <a:gdLst/>
            <a:ahLst/>
            <a:cxnLst/>
            <a:rect l="l" t="t" r="r" b="b"/>
            <a:pathLst>
              <a:path w="8330565" h="457200">
                <a:moveTo>
                  <a:pt x="8330183" y="0"/>
                </a:moveTo>
                <a:lnTo>
                  <a:pt x="0" y="0"/>
                </a:lnTo>
                <a:lnTo>
                  <a:pt x="0" y="457200"/>
                </a:lnTo>
                <a:lnTo>
                  <a:pt x="7983093" y="457200"/>
                </a:lnTo>
                <a:lnTo>
                  <a:pt x="8330183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456387"/>
            <a:ext cx="11026546" cy="1335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7403" y="1057478"/>
            <a:ext cx="7487284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944" y="6385203"/>
            <a:ext cx="244170" cy="2272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D0D0D"/>
                </a:solidFill>
                <a:latin typeface="Trebuchet MS"/>
                <a:cs typeface="Trebuchet MS"/>
              </a:defRPr>
            </a:lvl1pPr>
          </a:lstStyle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07124"/>
            <a:chOff x="0" y="0"/>
            <a:chExt cx="12192000" cy="67071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666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55764" y="3037332"/>
              <a:ext cx="4392295" cy="3645535"/>
            </a:xfrm>
            <a:custGeom>
              <a:avLst/>
              <a:gdLst/>
              <a:ahLst/>
              <a:cxnLst/>
              <a:rect l="l" t="t" r="r" b="b"/>
              <a:pathLst>
                <a:path w="4392295" h="3645534">
                  <a:moveTo>
                    <a:pt x="4392168" y="0"/>
                  </a:moveTo>
                  <a:lnTo>
                    <a:pt x="0" y="0"/>
                  </a:lnTo>
                  <a:lnTo>
                    <a:pt x="0" y="3645408"/>
                  </a:lnTo>
                  <a:lnTo>
                    <a:pt x="4392168" y="3645408"/>
                  </a:lnTo>
                  <a:lnTo>
                    <a:pt x="4392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55764" y="3037332"/>
              <a:ext cx="4392295" cy="3645535"/>
            </a:xfrm>
            <a:custGeom>
              <a:avLst/>
              <a:gdLst/>
              <a:ahLst/>
              <a:cxnLst/>
              <a:rect l="l" t="t" r="r" b="b"/>
              <a:pathLst>
                <a:path w="4392295" h="3645534">
                  <a:moveTo>
                    <a:pt x="0" y="3645408"/>
                  </a:moveTo>
                  <a:lnTo>
                    <a:pt x="4392168" y="3645408"/>
                  </a:lnTo>
                  <a:lnTo>
                    <a:pt x="4392168" y="0"/>
                  </a:lnTo>
                  <a:lnTo>
                    <a:pt x="0" y="0"/>
                  </a:lnTo>
                  <a:lnTo>
                    <a:pt x="0" y="3645408"/>
                  </a:lnTo>
                  <a:close/>
                </a:path>
              </a:pathLst>
            </a:custGeom>
            <a:ln w="27432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9412" y="6341364"/>
              <a:ext cx="302260" cy="365760"/>
            </a:xfrm>
            <a:custGeom>
              <a:avLst/>
              <a:gdLst/>
              <a:ahLst/>
              <a:cxnLst/>
              <a:rect l="l" t="t" r="r" b="b"/>
              <a:pathLst>
                <a:path w="302259" h="365759">
                  <a:moveTo>
                    <a:pt x="0" y="365760"/>
                  </a:moveTo>
                  <a:lnTo>
                    <a:pt x="301752" y="365760"/>
                  </a:lnTo>
                  <a:lnTo>
                    <a:pt x="301752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9143">
              <a:solidFill>
                <a:srgbClr val="619D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7471" y="3700271"/>
              <a:ext cx="2795016" cy="117348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7139" y="4642814"/>
            <a:ext cx="6334683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40130" marR="5080" indent="-1028065">
              <a:lnSpc>
                <a:spcPct val="100000"/>
              </a:lnSpc>
              <a:spcBef>
                <a:spcPts val="110"/>
              </a:spcBef>
            </a:pPr>
            <a:r>
              <a:rPr lang="en-US" sz="2800" spc="-295" dirty="0">
                <a:solidFill>
                  <a:srgbClr val="3477B1"/>
                </a:solidFill>
                <a:latin typeface="Arial"/>
                <a:cs typeface="Arial"/>
              </a:rPr>
              <a:t>Familiarization </a:t>
            </a:r>
            <a:r>
              <a:rPr lang="en-US" sz="2800" spc="-295" dirty="0" err="1">
                <a:solidFill>
                  <a:srgbClr val="3477B1"/>
                </a:solidFill>
                <a:latin typeface="Arial"/>
                <a:cs typeface="Arial"/>
              </a:rPr>
              <a:t>programme</a:t>
            </a:r>
            <a:r>
              <a:rPr lang="en-US" sz="2800" spc="-2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2800" spc="-320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lang="en-US" sz="2800" spc="-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2800" spc="-295" dirty="0">
                <a:solidFill>
                  <a:srgbClr val="3477B1"/>
                </a:solidFill>
                <a:latin typeface="Arial"/>
                <a:cs typeface="Arial"/>
              </a:rPr>
              <a:t>Insider Trading</a:t>
            </a:r>
            <a:r>
              <a:rPr lang="en-US" sz="2800" spc="-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2800" spc="-310" dirty="0">
                <a:solidFill>
                  <a:srgbClr val="3477B1"/>
                </a:solidFill>
                <a:latin typeface="Arial"/>
                <a:cs typeface="Arial"/>
              </a:rPr>
              <a:t>Regulations</a:t>
            </a:r>
            <a:endParaRPr sz="2800" spc="-310" dirty="0">
              <a:solidFill>
                <a:srgbClr val="3477B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4647" rIns="0" bIns="0" rtlCol="0">
            <a:spAutoFit/>
          </a:bodyPr>
          <a:lstStyle/>
          <a:p>
            <a:pPr marL="62230">
              <a:lnSpc>
                <a:spcPts val="113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7730">
              <a:lnSpc>
                <a:spcPct val="100000"/>
              </a:lnSpc>
              <a:spcBef>
                <a:spcPts val="105"/>
              </a:spcBef>
            </a:pPr>
            <a:r>
              <a:rPr spc="-235" dirty="0">
                <a:solidFill>
                  <a:srgbClr val="E48B09"/>
                </a:solidFill>
                <a:latin typeface="Arial"/>
                <a:cs typeface="Arial"/>
              </a:rPr>
              <a:t>DON'TS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2272" y="1658111"/>
            <a:ext cx="10509885" cy="1525270"/>
            <a:chOff x="652272" y="1658111"/>
            <a:chExt cx="10509885" cy="1525270"/>
          </a:xfrm>
        </p:grpSpPr>
        <p:sp>
          <p:nvSpPr>
            <p:cNvPr id="4" name="object 4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1889759" y="0"/>
                  </a:moveTo>
                  <a:lnTo>
                    <a:pt x="0" y="0"/>
                  </a:lnTo>
                  <a:lnTo>
                    <a:pt x="210311" y="210312"/>
                  </a:lnTo>
                  <a:lnTo>
                    <a:pt x="0" y="420623"/>
                  </a:lnTo>
                  <a:lnTo>
                    <a:pt x="1889759" y="420623"/>
                  </a:lnTo>
                  <a:lnTo>
                    <a:pt x="2100072" y="210312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0" y="0"/>
                  </a:moveTo>
                  <a:lnTo>
                    <a:pt x="1889759" y="0"/>
                  </a:lnTo>
                  <a:lnTo>
                    <a:pt x="2100072" y="210312"/>
                  </a:lnTo>
                  <a:lnTo>
                    <a:pt x="1889759" y="420623"/>
                  </a:lnTo>
                  <a:lnTo>
                    <a:pt x="0" y="420623"/>
                  </a:lnTo>
                  <a:lnTo>
                    <a:pt x="210311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C15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1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1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2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2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391" y="1789175"/>
              <a:ext cx="195071" cy="170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367" y="1789175"/>
              <a:ext cx="195072" cy="1706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39" y="1789175"/>
              <a:ext cx="195072" cy="170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3464" y="1789175"/>
              <a:ext cx="198120" cy="170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3536" y="1789175"/>
              <a:ext cx="195072" cy="170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9719" y="2042109"/>
              <a:ext cx="257441" cy="11412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3319" y="2084704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9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9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06297" y="3133801"/>
            <a:ext cx="180022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2000" b="1" spc="-190" dirty="0">
                <a:solidFill>
                  <a:srgbClr val="619DD1"/>
                </a:solidFill>
                <a:latin typeface="Arial"/>
                <a:cs typeface="Arial"/>
              </a:rPr>
              <a:t>Share</a:t>
            </a:r>
            <a:r>
              <a:rPr sz="2000" b="1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619DD1"/>
                </a:solidFill>
                <a:latin typeface="Arial"/>
                <a:cs typeface="Arial"/>
              </a:rPr>
              <a:t>UPSI</a:t>
            </a:r>
            <a:r>
              <a:rPr sz="2000" b="1" spc="1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619DD1"/>
                </a:solidFill>
                <a:latin typeface="Arial"/>
                <a:cs typeface="Arial"/>
              </a:rPr>
              <a:t>even </a:t>
            </a:r>
            <a:r>
              <a:rPr sz="2000" b="1" spc="-130" dirty="0">
                <a:solidFill>
                  <a:srgbClr val="619DD1"/>
                </a:solidFill>
                <a:latin typeface="Arial"/>
                <a:cs typeface="Arial"/>
              </a:rPr>
              <a:t>for</a:t>
            </a:r>
            <a:r>
              <a:rPr sz="2000" b="1" spc="-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619DD1"/>
                </a:solidFill>
                <a:latin typeface="Arial"/>
                <a:cs typeface="Arial"/>
              </a:rPr>
              <a:t>performance </a:t>
            </a:r>
            <a:r>
              <a:rPr sz="2000" b="1" dirty="0">
                <a:solidFill>
                  <a:srgbClr val="619DD1"/>
                </a:solidFill>
                <a:latin typeface="Arial"/>
                <a:cs typeface="Arial"/>
              </a:rPr>
              <a:t>of</a:t>
            </a:r>
            <a:r>
              <a:rPr sz="2000" b="1" spc="-3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619DD1"/>
                </a:solidFill>
                <a:latin typeface="Arial"/>
                <a:cs typeface="Arial"/>
              </a:rPr>
              <a:t>duties</a:t>
            </a:r>
            <a:r>
              <a:rPr sz="2000" b="1" spc="-1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619DD1"/>
                </a:solidFill>
                <a:latin typeface="Arial"/>
                <a:cs typeface="Arial"/>
              </a:rPr>
              <a:t>where </a:t>
            </a:r>
            <a:r>
              <a:rPr sz="2000" b="1" spc="-150" dirty="0">
                <a:solidFill>
                  <a:srgbClr val="619DD1"/>
                </a:solidFill>
                <a:latin typeface="Arial"/>
                <a:cs typeface="Arial"/>
              </a:rPr>
              <a:t>recipient</a:t>
            </a:r>
            <a:r>
              <a:rPr sz="2000" b="1" spc="2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619DD1"/>
                </a:solidFill>
                <a:latin typeface="Arial"/>
                <a:cs typeface="Arial"/>
              </a:rPr>
              <a:t>is</a:t>
            </a:r>
            <a:r>
              <a:rPr sz="2000" b="1" spc="2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619DD1"/>
                </a:solidFill>
                <a:latin typeface="Arial"/>
                <a:cs typeface="Arial"/>
              </a:rPr>
              <a:t>not </a:t>
            </a:r>
            <a:r>
              <a:rPr sz="2000" b="1" spc="-135" dirty="0">
                <a:solidFill>
                  <a:srgbClr val="619DD1"/>
                </a:solidFill>
                <a:latin typeface="Arial"/>
                <a:cs typeface="Arial"/>
              </a:rPr>
              <a:t>authorized</a:t>
            </a:r>
            <a:r>
              <a:rPr sz="2000" b="1" spc="2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619DD1"/>
                </a:solidFill>
                <a:latin typeface="Arial"/>
                <a:cs typeface="Arial"/>
              </a:rPr>
              <a:t>to </a:t>
            </a:r>
            <a:r>
              <a:rPr sz="2000" b="1" spc="-150" dirty="0">
                <a:solidFill>
                  <a:srgbClr val="619DD1"/>
                </a:solidFill>
                <a:latin typeface="Arial"/>
                <a:cs typeface="Arial"/>
              </a:rPr>
              <a:t>receive</a:t>
            </a:r>
            <a:r>
              <a:rPr sz="2000" b="1" spc="3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619DD1"/>
                </a:solidFill>
                <a:latin typeface="Arial"/>
                <a:cs typeface="Arial"/>
              </a:rPr>
              <a:t>the</a:t>
            </a:r>
            <a:r>
              <a:rPr sz="2000" b="1" spc="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619DD1"/>
                </a:solidFill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69791" y="2029967"/>
            <a:ext cx="257810" cy="2604770"/>
            <a:chOff x="3669791" y="2029967"/>
            <a:chExt cx="257810" cy="260477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69791" y="2029967"/>
              <a:ext cx="257441" cy="260438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63263" y="2072639"/>
              <a:ext cx="76200" cy="2423795"/>
            </a:xfrm>
            <a:custGeom>
              <a:avLst/>
              <a:gdLst/>
              <a:ahLst/>
              <a:cxnLst/>
              <a:rect l="l" t="t" r="r" b="b"/>
              <a:pathLst>
                <a:path w="76200" h="2423795">
                  <a:moveTo>
                    <a:pt x="0" y="2346833"/>
                  </a:moveTo>
                  <a:lnTo>
                    <a:pt x="37591" y="2423287"/>
                  </a:lnTo>
                  <a:lnTo>
                    <a:pt x="69819" y="2359787"/>
                  </a:lnTo>
                  <a:lnTo>
                    <a:pt x="28828" y="2359787"/>
                  </a:lnTo>
                  <a:lnTo>
                    <a:pt x="28906" y="2347068"/>
                  </a:lnTo>
                  <a:lnTo>
                    <a:pt x="47195" y="2347068"/>
                  </a:lnTo>
                  <a:lnTo>
                    <a:pt x="0" y="2346833"/>
                  </a:lnTo>
                  <a:close/>
                </a:path>
                <a:path w="76200" h="2423795">
                  <a:moveTo>
                    <a:pt x="61722" y="0"/>
                  </a:moveTo>
                  <a:lnTo>
                    <a:pt x="43434" y="0"/>
                  </a:lnTo>
                  <a:lnTo>
                    <a:pt x="28908" y="2346833"/>
                  </a:lnTo>
                  <a:lnTo>
                    <a:pt x="28828" y="2359787"/>
                  </a:lnTo>
                  <a:lnTo>
                    <a:pt x="47116" y="2359787"/>
                  </a:lnTo>
                  <a:lnTo>
                    <a:pt x="61722" y="0"/>
                  </a:lnTo>
                  <a:close/>
                </a:path>
                <a:path w="76200" h="2423795">
                  <a:moveTo>
                    <a:pt x="47195" y="2347068"/>
                  </a:moveTo>
                  <a:lnTo>
                    <a:pt x="47116" y="2359787"/>
                  </a:lnTo>
                  <a:lnTo>
                    <a:pt x="69819" y="2359787"/>
                  </a:lnTo>
                  <a:lnTo>
                    <a:pt x="76200" y="2347214"/>
                  </a:lnTo>
                  <a:lnTo>
                    <a:pt x="47195" y="2347068"/>
                  </a:lnTo>
                  <a:close/>
                </a:path>
              </a:pathLst>
            </a:custGeom>
            <a:solidFill>
              <a:srgbClr val="D4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86582" y="4516323"/>
            <a:ext cx="2021839" cy="145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1099"/>
              </a:lnSpc>
              <a:spcBef>
                <a:spcPts val="100"/>
              </a:spcBef>
            </a:pPr>
            <a:r>
              <a:rPr sz="1850" spc="-95" dirty="0">
                <a:solidFill>
                  <a:srgbClr val="FF0000"/>
                </a:solidFill>
                <a:latin typeface="Arial MT"/>
                <a:cs typeface="Arial MT"/>
              </a:rPr>
              <a:t>Make</a:t>
            </a:r>
            <a:r>
              <a:rPr sz="1850" spc="-10" dirty="0">
                <a:solidFill>
                  <a:srgbClr val="FF0000"/>
                </a:solidFill>
                <a:latin typeface="Arial MT"/>
                <a:cs typeface="Arial MT"/>
              </a:rPr>
              <a:t> Trade </a:t>
            </a:r>
            <a:r>
              <a:rPr sz="1850" b="1" spc="-170" dirty="0">
                <a:solidFill>
                  <a:srgbClr val="FF0000"/>
                </a:solidFill>
                <a:latin typeface="Arial"/>
                <a:cs typeface="Arial"/>
              </a:rPr>
              <a:t>suggestions</a:t>
            </a:r>
            <a:r>
              <a:rPr sz="1850" b="1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spc="-2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850" b="1" spc="-75" dirty="0">
                <a:solidFill>
                  <a:srgbClr val="FF0000"/>
                </a:solidFill>
                <a:latin typeface="Arial"/>
                <a:cs typeface="Arial"/>
              </a:rPr>
              <a:t>recommendation </a:t>
            </a:r>
            <a:r>
              <a:rPr sz="1850" spc="-75" dirty="0">
                <a:solidFill>
                  <a:srgbClr val="FF0000"/>
                </a:solidFill>
                <a:latin typeface="Arial MT"/>
                <a:cs typeface="Arial MT"/>
              </a:rPr>
              <a:t>while</a:t>
            </a:r>
            <a:r>
              <a:rPr sz="1850" spc="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50" spc="-110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18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50" spc="-185" dirty="0">
                <a:solidFill>
                  <a:srgbClr val="FF0000"/>
                </a:solidFill>
                <a:latin typeface="Arial MT"/>
                <a:cs typeface="Arial MT"/>
              </a:rPr>
              <a:t>possession</a:t>
            </a:r>
            <a:r>
              <a:rPr sz="185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850" spc="-25" dirty="0">
                <a:solidFill>
                  <a:srgbClr val="FF0000"/>
                </a:solidFill>
                <a:latin typeface="Arial MT"/>
                <a:cs typeface="Arial MT"/>
              </a:rPr>
              <a:t>of </a:t>
            </a:r>
            <a:r>
              <a:rPr sz="1850" spc="-20" dirty="0">
                <a:solidFill>
                  <a:srgbClr val="FF0000"/>
                </a:solidFill>
                <a:latin typeface="Arial MT"/>
                <a:cs typeface="Arial MT"/>
              </a:rPr>
              <a:t>UPSI</a:t>
            </a:r>
            <a:endParaRPr sz="185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69864" y="2060397"/>
            <a:ext cx="257810" cy="1141730"/>
            <a:chOff x="5769864" y="2060397"/>
            <a:chExt cx="257810" cy="114173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9864" y="2060397"/>
              <a:ext cx="257441" cy="11412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863463" y="2102992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28828" y="897128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128"/>
                  </a:lnTo>
                  <a:lnTo>
                    <a:pt x="47116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6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16753" y="3139897"/>
            <a:ext cx="1776730" cy="230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100"/>
              </a:spcBef>
            </a:pPr>
            <a:r>
              <a:rPr sz="1850" spc="-50" dirty="0">
                <a:solidFill>
                  <a:srgbClr val="00AF50"/>
                </a:solidFill>
                <a:latin typeface="Verdana"/>
                <a:cs typeface="Verdana"/>
              </a:rPr>
              <a:t>Trade</a:t>
            </a:r>
            <a:r>
              <a:rPr sz="1850" spc="-9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50" spc="-45" dirty="0">
                <a:solidFill>
                  <a:srgbClr val="00AF50"/>
                </a:solidFill>
                <a:latin typeface="Verdana"/>
                <a:cs typeface="Verdana"/>
              </a:rPr>
              <a:t>indirectly </a:t>
            </a:r>
            <a:r>
              <a:rPr sz="1850" spc="-10" dirty="0">
                <a:solidFill>
                  <a:srgbClr val="00AF50"/>
                </a:solidFill>
                <a:latin typeface="Verdana"/>
                <a:cs typeface="Verdana"/>
              </a:rPr>
              <a:t>through </a:t>
            </a:r>
            <a:r>
              <a:rPr sz="1850" b="1" spc="-10" dirty="0">
                <a:solidFill>
                  <a:srgbClr val="00AF50"/>
                </a:solidFill>
                <a:latin typeface="Tahoma"/>
                <a:cs typeface="Tahoma"/>
              </a:rPr>
              <a:t>connected </a:t>
            </a:r>
            <a:r>
              <a:rPr sz="1850" b="1" spc="-35" dirty="0">
                <a:solidFill>
                  <a:srgbClr val="00AF50"/>
                </a:solidFill>
                <a:latin typeface="Tahoma"/>
                <a:cs typeface="Tahoma"/>
              </a:rPr>
              <a:t>persons</a:t>
            </a:r>
            <a:r>
              <a:rPr sz="1850" b="1" spc="-7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00AF50"/>
                </a:solidFill>
                <a:latin typeface="Verdana"/>
                <a:cs typeface="Verdana"/>
              </a:rPr>
              <a:t>not </a:t>
            </a:r>
            <a:r>
              <a:rPr sz="1850" spc="50" dirty="0">
                <a:solidFill>
                  <a:srgbClr val="00AF50"/>
                </a:solidFill>
                <a:latin typeface="Verdana"/>
                <a:cs typeface="Verdana"/>
              </a:rPr>
              <a:t>covered</a:t>
            </a:r>
            <a:r>
              <a:rPr sz="1850" spc="-145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00AF50"/>
                </a:solidFill>
                <a:latin typeface="Verdana"/>
                <a:cs typeface="Verdana"/>
              </a:rPr>
              <a:t>under </a:t>
            </a:r>
            <a:r>
              <a:rPr sz="1850" spc="55" dirty="0">
                <a:solidFill>
                  <a:srgbClr val="00AF50"/>
                </a:solidFill>
                <a:latin typeface="Verdana"/>
                <a:cs typeface="Verdana"/>
              </a:rPr>
              <a:t>scope</a:t>
            </a:r>
            <a:r>
              <a:rPr sz="1850" spc="-100" dirty="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00AF50"/>
                </a:solidFill>
                <a:latin typeface="Verdana"/>
                <a:cs typeface="Verdana"/>
              </a:rPr>
              <a:t>of </a:t>
            </a:r>
            <a:r>
              <a:rPr sz="1850" spc="-10" dirty="0">
                <a:solidFill>
                  <a:srgbClr val="00AF50"/>
                </a:solidFill>
                <a:latin typeface="Verdana"/>
                <a:cs typeface="Verdana"/>
              </a:rPr>
              <a:t>immediate relatives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863840" y="2042109"/>
            <a:ext cx="2364105" cy="1568450"/>
            <a:chOff x="7863840" y="2042109"/>
            <a:chExt cx="2364105" cy="156845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3840" y="2060448"/>
              <a:ext cx="257441" cy="154965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957312" y="2103120"/>
              <a:ext cx="76200" cy="1366520"/>
            </a:xfrm>
            <a:custGeom>
              <a:avLst/>
              <a:gdLst/>
              <a:ahLst/>
              <a:cxnLst/>
              <a:rect l="l" t="t" r="r" b="b"/>
              <a:pathLst>
                <a:path w="76200" h="1366520">
                  <a:moveTo>
                    <a:pt x="0" y="1289939"/>
                  </a:moveTo>
                  <a:lnTo>
                    <a:pt x="37592" y="1366392"/>
                  </a:lnTo>
                  <a:lnTo>
                    <a:pt x="69872" y="1302892"/>
                  </a:lnTo>
                  <a:lnTo>
                    <a:pt x="28829" y="1302892"/>
                  </a:lnTo>
                  <a:lnTo>
                    <a:pt x="28907" y="1290253"/>
                  </a:lnTo>
                  <a:lnTo>
                    <a:pt x="47195" y="1290253"/>
                  </a:lnTo>
                  <a:lnTo>
                    <a:pt x="0" y="1289939"/>
                  </a:lnTo>
                  <a:close/>
                </a:path>
                <a:path w="76200" h="1366520">
                  <a:moveTo>
                    <a:pt x="55245" y="0"/>
                  </a:moveTo>
                  <a:lnTo>
                    <a:pt x="36957" y="0"/>
                  </a:lnTo>
                  <a:lnTo>
                    <a:pt x="28909" y="1289939"/>
                  </a:lnTo>
                  <a:lnTo>
                    <a:pt x="28829" y="1302892"/>
                  </a:lnTo>
                  <a:lnTo>
                    <a:pt x="47117" y="1302892"/>
                  </a:lnTo>
                  <a:lnTo>
                    <a:pt x="55245" y="0"/>
                  </a:lnTo>
                  <a:close/>
                </a:path>
                <a:path w="76200" h="1366520">
                  <a:moveTo>
                    <a:pt x="47195" y="1290253"/>
                  </a:moveTo>
                  <a:lnTo>
                    <a:pt x="47117" y="1302892"/>
                  </a:lnTo>
                  <a:lnTo>
                    <a:pt x="69872" y="1302892"/>
                  </a:lnTo>
                  <a:lnTo>
                    <a:pt x="76200" y="1290446"/>
                  </a:lnTo>
                  <a:lnTo>
                    <a:pt x="47195" y="1290253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008" y="2042109"/>
              <a:ext cx="257441" cy="11412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063607" y="2084705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5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8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4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036689" y="3722878"/>
            <a:ext cx="1905635" cy="1734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1000"/>
              </a:lnSpc>
              <a:spcBef>
                <a:spcPts val="100"/>
              </a:spcBef>
            </a:pPr>
            <a:r>
              <a:rPr sz="1850" spc="-75" dirty="0">
                <a:solidFill>
                  <a:srgbClr val="73AB9C"/>
                </a:solidFill>
                <a:latin typeface="Verdana"/>
                <a:cs typeface="Verdana"/>
              </a:rPr>
              <a:t>Share</a:t>
            </a:r>
            <a:r>
              <a:rPr sz="1850" spc="-140" dirty="0">
                <a:solidFill>
                  <a:srgbClr val="73AB9C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73AB9C"/>
                </a:solidFill>
                <a:latin typeface="Verdana"/>
                <a:cs typeface="Verdana"/>
              </a:rPr>
              <a:t>UPSI </a:t>
            </a:r>
            <a:r>
              <a:rPr sz="1850" spc="-105" dirty="0">
                <a:solidFill>
                  <a:srgbClr val="73AB9C"/>
                </a:solidFill>
                <a:latin typeface="Verdana"/>
                <a:cs typeface="Verdana"/>
              </a:rPr>
              <a:t>unless</a:t>
            </a:r>
            <a:r>
              <a:rPr sz="1850" spc="-130" dirty="0">
                <a:solidFill>
                  <a:srgbClr val="73AB9C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73AB9C"/>
                </a:solidFill>
                <a:latin typeface="Verdana"/>
                <a:cs typeface="Verdana"/>
              </a:rPr>
              <a:t>you</a:t>
            </a:r>
            <a:r>
              <a:rPr sz="1850" spc="-120" dirty="0">
                <a:solidFill>
                  <a:srgbClr val="73AB9C"/>
                </a:solidFill>
                <a:latin typeface="Verdana"/>
                <a:cs typeface="Verdana"/>
              </a:rPr>
              <a:t> </a:t>
            </a:r>
            <a:r>
              <a:rPr sz="1850" b="1" spc="-25" dirty="0">
                <a:solidFill>
                  <a:srgbClr val="73AB9C"/>
                </a:solidFill>
                <a:latin typeface="Tahoma"/>
                <a:cs typeface="Tahoma"/>
              </a:rPr>
              <a:t>are </a:t>
            </a:r>
            <a:r>
              <a:rPr sz="1850" b="1" spc="-10" dirty="0">
                <a:solidFill>
                  <a:srgbClr val="73AB9C"/>
                </a:solidFill>
                <a:latin typeface="Tahoma"/>
                <a:cs typeface="Tahoma"/>
              </a:rPr>
              <a:t>duly</a:t>
            </a:r>
            <a:r>
              <a:rPr sz="1850" b="1" spc="-100" dirty="0">
                <a:solidFill>
                  <a:srgbClr val="73AB9C"/>
                </a:solidFill>
                <a:latin typeface="Tahoma"/>
                <a:cs typeface="Tahoma"/>
              </a:rPr>
              <a:t> </a:t>
            </a:r>
            <a:r>
              <a:rPr sz="1850" b="1" spc="-10" dirty="0">
                <a:solidFill>
                  <a:srgbClr val="73AB9C"/>
                </a:solidFill>
                <a:latin typeface="Tahoma"/>
                <a:cs typeface="Tahoma"/>
              </a:rPr>
              <a:t>authorized </a:t>
            </a:r>
            <a:r>
              <a:rPr sz="1850" spc="80" dirty="0">
                <a:solidFill>
                  <a:srgbClr val="73AB9C"/>
                </a:solidFill>
                <a:latin typeface="Verdana"/>
                <a:cs typeface="Verdana"/>
              </a:rPr>
              <a:t>and</a:t>
            </a:r>
            <a:r>
              <a:rPr sz="1850" spc="-120" dirty="0">
                <a:solidFill>
                  <a:srgbClr val="73AB9C"/>
                </a:solidFill>
                <a:latin typeface="Verdana"/>
                <a:cs typeface="Verdana"/>
              </a:rPr>
              <a:t> </a:t>
            </a:r>
            <a:r>
              <a:rPr sz="1850" dirty="0">
                <a:solidFill>
                  <a:srgbClr val="73AB9C"/>
                </a:solidFill>
                <a:latin typeface="Verdana"/>
                <a:cs typeface="Verdana"/>
              </a:rPr>
              <a:t>NDA</a:t>
            </a:r>
            <a:r>
              <a:rPr sz="1850" spc="-120" dirty="0">
                <a:solidFill>
                  <a:srgbClr val="73AB9C"/>
                </a:solidFill>
                <a:latin typeface="Verdana"/>
                <a:cs typeface="Verdana"/>
              </a:rPr>
              <a:t> </a:t>
            </a:r>
            <a:r>
              <a:rPr sz="1850" dirty="0">
                <a:solidFill>
                  <a:srgbClr val="73AB9C"/>
                </a:solidFill>
                <a:latin typeface="Verdana"/>
                <a:cs typeface="Verdana"/>
              </a:rPr>
              <a:t>&amp; </a:t>
            </a:r>
            <a:r>
              <a:rPr sz="1850" spc="-40" dirty="0">
                <a:solidFill>
                  <a:srgbClr val="73AB9C"/>
                </a:solidFill>
                <a:latin typeface="Verdana"/>
                <a:cs typeface="Verdana"/>
              </a:rPr>
              <a:t>other</a:t>
            </a:r>
            <a:r>
              <a:rPr sz="1850" spc="-130" dirty="0">
                <a:solidFill>
                  <a:srgbClr val="73AB9C"/>
                </a:solidFill>
                <a:latin typeface="Verdana"/>
                <a:cs typeface="Verdana"/>
              </a:rPr>
              <a:t> </a:t>
            </a:r>
            <a:r>
              <a:rPr sz="1850" spc="-70" dirty="0">
                <a:solidFill>
                  <a:srgbClr val="73AB9C"/>
                </a:solidFill>
                <a:latin typeface="Verdana"/>
                <a:cs typeface="Verdana"/>
              </a:rPr>
              <a:t>disclosures </a:t>
            </a:r>
            <a:r>
              <a:rPr sz="1850" spc="-10" dirty="0">
                <a:solidFill>
                  <a:srgbClr val="73AB9C"/>
                </a:solidFill>
                <a:latin typeface="Verdana"/>
                <a:cs typeface="Verdana"/>
              </a:rPr>
              <a:t>obtained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18752" y="3139897"/>
            <a:ext cx="1569085" cy="116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1000"/>
              </a:lnSpc>
              <a:spcBef>
                <a:spcPts val="100"/>
              </a:spcBef>
            </a:pPr>
            <a:r>
              <a:rPr sz="1850" spc="-30" dirty="0">
                <a:solidFill>
                  <a:srgbClr val="7E7E7E"/>
                </a:solidFill>
                <a:latin typeface="Verdana"/>
                <a:cs typeface="Verdana"/>
              </a:rPr>
              <a:t>Believe</a:t>
            </a:r>
            <a:r>
              <a:rPr sz="1850" spc="-18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7E7E7E"/>
                </a:solidFill>
                <a:latin typeface="Verdana"/>
                <a:cs typeface="Verdana"/>
              </a:rPr>
              <a:t>the </a:t>
            </a:r>
            <a:r>
              <a:rPr sz="1850" b="1" dirty="0">
                <a:solidFill>
                  <a:srgbClr val="7E7E7E"/>
                </a:solidFill>
                <a:latin typeface="Tahoma"/>
                <a:cs typeface="Tahoma"/>
              </a:rPr>
              <a:t>hearsay</a:t>
            </a:r>
            <a:r>
              <a:rPr sz="1850" b="1" spc="-80" dirty="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sz="1850" spc="-25" dirty="0">
                <a:solidFill>
                  <a:srgbClr val="7E7E7E"/>
                </a:solidFill>
                <a:latin typeface="Verdana"/>
                <a:cs typeface="Verdana"/>
              </a:rPr>
              <a:t>or </a:t>
            </a:r>
            <a:r>
              <a:rPr sz="1850" dirty="0">
                <a:solidFill>
                  <a:srgbClr val="7E7E7E"/>
                </a:solidFill>
                <a:latin typeface="Verdana"/>
                <a:cs typeface="Verdana"/>
              </a:rPr>
              <a:t>participate</a:t>
            </a:r>
            <a:r>
              <a:rPr sz="1850" spc="5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850" spc="-70" dirty="0">
                <a:solidFill>
                  <a:srgbClr val="7E7E7E"/>
                </a:solidFill>
                <a:latin typeface="Verdana"/>
                <a:cs typeface="Verdana"/>
              </a:rPr>
              <a:t>in </a:t>
            </a:r>
            <a:r>
              <a:rPr sz="1850" b="1" spc="-10" dirty="0">
                <a:solidFill>
                  <a:srgbClr val="7E7E7E"/>
                </a:solidFill>
                <a:latin typeface="Tahoma"/>
                <a:cs typeface="Tahoma"/>
              </a:rPr>
              <a:t>grapevine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0"/>
            <a:ext cx="8408035" cy="1633855"/>
            <a:chOff x="0" y="0"/>
            <a:chExt cx="8408035" cy="1633855"/>
          </a:xfrm>
        </p:grpSpPr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59" y="524255"/>
              <a:ext cx="1051560" cy="105156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7804" y="495300"/>
              <a:ext cx="1109980" cy="1109980"/>
            </a:xfrm>
            <a:custGeom>
              <a:avLst/>
              <a:gdLst/>
              <a:ahLst/>
              <a:cxnLst/>
              <a:rect l="l" t="t" r="r" b="b"/>
              <a:pathLst>
                <a:path w="1109980" h="1109980">
                  <a:moveTo>
                    <a:pt x="0" y="1109472"/>
                  </a:moveTo>
                  <a:lnTo>
                    <a:pt x="1109471" y="1109472"/>
                  </a:lnTo>
                  <a:lnTo>
                    <a:pt x="1109471" y="0"/>
                  </a:lnTo>
                  <a:lnTo>
                    <a:pt x="0" y="0"/>
                  </a:lnTo>
                  <a:lnTo>
                    <a:pt x="0" y="1109472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629412" y="6341364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0" y="365760"/>
                </a:moveTo>
                <a:lnTo>
                  <a:pt x="301752" y="365760"/>
                </a:lnTo>
                <a:lnTo>
                  <a:pt x="30175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9143">
            <a:solidFill>
              <a:srgbClr val="619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4647" rIns="0" bIns="0" rtlCol="0">
            <a:spAutoFit/>
          </a:bodyPr>
          <a:lstStyle/>
          <a:p>
            <a:pPr marL="38100">
              <a:lnSpc>
                <a:spcPts val="11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9543" y="475486"/>
              <a:ext cx="5047488" cy="6382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3848" y="4248911"/>
              <a:ext cx="3992879" cy="2289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9721" y="690829"/>
            <a:ext cx="38900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25" dirty="0">
                <a:solidFill>
                  <a:srgbClr val="000000"/>
                </a:solidFill>
                <a:latin typeface="Arial"/>
                <a:cs typeface="Arial"/>
              </a:rPr>
              <a:t>ACTION</a:t>
            </a:r>
            <a:r>
              <a:rPr sz="3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2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390" dirty="0">
                <a:solidFill>
                  <a:srgbClr val="000000"/>
                </a:solidFill>
                <a:latin typeface="Arial"/>
                <a:cs typeface="Arial"/>
              </a:rPr>
              <a:t>DEFAULT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242" y="1524076"/>
            <a:ext cx="638175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If</a:t>
            </a:r>
            <a:r>
              <a:rPr sz="2000" b="1" spc="1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477B1"/>
                </a:solidFill>
                <a:latin typeface="Arial"/>
                <a:cs typeface="Arial"/>
              </a:rPr>
              <a:t>violation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PIT</a:t>
            </a:r>
            <a:r>
              <a:rPr sz="2000" b="1" spc="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Regulations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is</a:t>
            </a:r>
            <a:r>
              <a:rPr sz="20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observed,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477B1"/>
                </a:solidFill>
                <a:latin typeface="Arial"/>
                <a:cs typeface="Arial"/>
              </a:rPr>
              <a:t>listed 	</a:t>
            </a:r>
            <a:r>
              <a:rPr sz="2000" b="1" spc="-9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20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3477B1"/>
                </a:solidFill>
                <a:latin typeface="Arial"/>
                <a:cs typeface="Arial"/>
              </a:rPr>
              <a:t>(under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Code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3477B1"/>
                </a:solidFill>
                <a:latin typeface="Arial"/>
                <a:cs typeface="Arial"/>
              </a:rPr>
              <a:t>Conduct)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must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promptly 	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inform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3477B1"/>
                </a:solidFill>
                <a:latin typeface="Arial"/>
                <a:cs typeface="Arial"/>
              </a:rPr>
              <a:t>stock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exchange(s)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where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securities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are 	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traded.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Clr>
                <a:srgbClr val="3477B1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97815" marR="8890" indent="-28575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b="1" spc="-265" dirty="0">
                <a:solidFill>
                  <a:srgbClr val="3477B1"/>
                </a:solidFill>
                <a:latin typeface="Arial"/>
                <a:cs typeface="Arial"/>
              </a:rPr>
              <a:t>Such</a:t>
            </a:r>
            <a:r>
              <a:rPr sz="2000" b="1" spc="1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3477B1"/>
                </a:solidFill>
                <a:latin typeface="Arial"/>
                <a:cs typeface="Arial"/>
              </a:rPr>
              <a:t>violations,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once</a:t>
            </a:r>
            <a:r>
              <a:rPr sz="20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477B1"/>
                </a:solidFill>
                <a:latin typeface="Arial"/>
                <a:cs typeface="Arial"/>
              </a:rPr>
              <a:t>public</a:t>
            </a:r>
            <a:r>
              <a:rPr sz="20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3477B1"/>
                </a:solidFill>
                <a:latin typeface="Arial"/>
                <a:cs typeface="Arial"/>
              </a:rPr>
              <a:t>domain,</a:t>
            </a:r>
            <a:r>
              <a:rPr sz="20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3477B1"/>
                </a:solidFill>
                <a:latin typeface="Arial"/>
                <a:cs typeface="Arial"/>
              </a:rPr>
              <a:t>negatively 	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affect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3477B1"/>
                </a:solidFill>
                <a:latin typeface="Arial"/>
                <a:cs typeface="Arial"/>
              </a:rPr>
              <a:t>reputation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3477B1"/>
                </a:solidFill>
                <a:latin typeface="Arial"/>
                <a:cs typeface="Arial"/>
              </a:rPr>
              <a:t>Company.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9" y="6324601"/>
            <a:ext cx="36464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11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28600"/>
            <a:ext cx="12192000" cy="70866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fld id="{81D60167-4931-47E6-BA6A-407CBD079E47}" type="slidenum">
              <a:rPr lang="en-IN" spc="-25" smtClean="0"/>
              <a:pPr/>
              <a:t>12</a:t>
            </a:fld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07378" y="0"/>
            <a:ext cx="5485130" cy="6858000"/>
            <a:chOff x="6707378" y="0"/>
            <a:chExt cx="5485130" cy="6858000"/>
          </a:xfrm>
        </p:grpSpPr>
        <p:sp>
          <p:nvSpPr>
            <p:cNvPr id="4" name="object 4"/>
            <p:cNvSpPr/>
            <p:nvPr/>
          </p:nvSpPr>
          <p:spPr>
            <a:xfrm>
              <a:off x="6835521" y="0"/>
              <a:ext cx="5356860" cy="6858000"/>
            </a:xfrm>
            <a:custGeom>
              <a:avLst/>
              <a:gdLst/>
              <a:ahLst/>
              <a:cxnLst/>
              <a:rect l="l" t="t" r="r" b="b"/>
              <a:pathLst>
                <a:path w="5356859" h="6858000">
                  <a:moveTo>
                    <a:pt x="5356478" y="0"/>
                  </a:moveTo>
                  <a:lnTo>
                    <a:pt x="5206872" y="0"/>
                  </a:lnTo>
                  <a:lnTo>
                    <a:pt x="0" y="6857997"/>
                  </a:lnTo>
                  <a:lnTo>
                    <a:pt x="164973" y="6857997"/>
                  </a:lnTo>
                  <a:lnTo>
                    <a:pt x="5356478" y="20406"/>
                  </a:lnTo>
                  <a:lnTo>
                    <a:pt x="5356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7378" y="0"/>
              <a:ext cx="5423535" cy="6858000"/>
            </a:xfrm>
            <a:custGeom>
              <a:avLst/>
              <a:gdLst/>
              <a:ahLst/>
              <a:cxnLst/>
              <a:rect l="l" t="t" r="r" b="b"/>
              <a:pathLst>
                <a:path w="5423534" h="6858000">
                  <a:moveTo>
                    <a:pt x="5423281" y="0"/>
                  </a:moveTo>
                  <a:lnTo>
                    <a:pt x="5206873" y="0"/>
                  </a:lnTo>
                  <a:lnTo>
                    <a:pt x="0" y="6858000"/>
                  </a:lnTo>
                  <a:lnTo>
                    <a:pt x="216407" y="6857999"/>
                  </a:lnTo>
                  <a:lnTo>
                    <a:pt x="5423281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47800" y="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0" y="0"/>
                </a:lnTo>
                <a:lnTo>
                  <a:pt x="0" y="304800"/>
                </a:lnTo>
                <a:lnTo>
                  <a:pt x="533400" y="304800"/>
                </a:lnTo>
                <a:lnTo>
                  <a:pt x="53340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9575" y="457200"/>
            <a:ext cx="8129270" cy="6248400"/>
            <a:chOff x="1179575" y="457200"/>
            <a:chExt cx="8129270" cy="6248400"/>
          </a:xfrm>
        </p:grpSpPr>
        <p:sp>
          <p:nvSpPr>
            <p:cNvPr id="8" name="object 8"/>
            <p:cNvSpPr/>
            <p:nvPr/>
          </p:nvSpPr>
          <p:spPr>
            <a:xfrm>
              <a:off x="1179575" y="457200"/>
              <a:ext cx="8129270" cy="6248400"/>
            </a:xfrm>
            <a:custGeom>
              <a:avLst/>
              <a:gdLst/>
              <a:ahLst/>
              <a:cxnLst/>
              <a:rect l="l" t="t" r="r" b="b"/>
              <a:pathLst>
                <a:path w="8129270" h="6248400">
                  <a:moveTo>
                    <a:pt x="8129016" y="0"/>
                  </a:moveTo>
                  <a:lnTo>
                    <a:pt x="0" y="0"/>
                  </a:lnTo>
                  <a:lnTo>
                    <a:pt x="0" y="6248400"/>
                  </a:lnTo>
                  <a:lnTo>
                    <a:pt x="5858891" y="6248400"/>
                  </a:lnTo>
                  <a:lnTo>
                    <a:pt x="8129016" y="3258566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1871" y="594296"/>
              <a:ext cx="8008366" cy="60791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9303" y="621792"/>
              <a:ext cx="7903845" cy="5974080"/>
            </a:xfrm>
            <a:custGeom>
              <a:avLst/>
              <a:gdLst/>
              <a:ahLst/>
              <a:cxnLst/>
              <a:rect l="l" t="t" r="r" b="b"/>
              <a:pathLst>
                <a:path w="7903845" h="5974080">
                  <a:moveTo>
                    <a:pt x="7903464" y="0"/>
                  </a:moveTo>
                  <a:lnTo>
                    <a:pt x="0" y="0"/>
                  </a:lnTo>
                  <a:lnTo>
                    <a:pt x="0" y="5974080"/>
                  </a:lnTo>
                  <a:lnTo>
                    <a:pt x="7903464" y="5974080"/>
                  </a:lnTo>
                  <a:lnTo>
                    <a:pt x="7903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6748" y="839800"/>
            <a:ext cx="7122795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884045" marR="5080" indent="-1871980">
              <a:lnSpc>
                <a:spcPts val="3460"/>
              </a:lnSpc>
              <a:spcBef>
                <a:spcPts val="525"/>
              </a:spcBef>
            </a:pPr>
            <a:r>
              <a:rPr sz="3200" spc="-330" dirty="0">
                <a:solidFill>
                  <a:srgbClr val="000000"/>
                </a:solidFill>
                <a:latin typeface="Arial"/>
                <a:cs typeface="Arial"/>
              </a:rPr>
              <a:t>PENALTIES</a:t>
            </a:r>
            <a:r>
              <a:rPr sz="32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90" dirty="0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sz="32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315" dirty="0">
                <a:solidFill>
                  <a:srgbClr val="000000"/>
                </a:solidFill>
                <a:latin typeface="Arial"/>
                <a:cs typeface="Arial"/>
              </a:rPr>
              <a:t>CODE</a:t>
            </a:r>
            <a:r>
              <a:rPr sz="32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2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000000"/>
                </a:solidFill>
                <a:latin typeface="Arial"/>
                <a:cs typeface="Arial"/>
              </a:rPr>
              <a:t>CONDUCT </a:t>
            </a:r>
            <a:r>
              <a:rPr sz="3200" spc="-9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20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395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32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000000"/>
                </a:solidFill>
                <a:latin typeface="Arial"/>
                <a:cs typeface="Arial"/>
              </a:rPr>
              <a:t>COMPANY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25776" y="2148077"/>
            <a:ext cx="6621780" cy="1086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393065" algn="l"/>
              </a:tabLst>
            </a:pPr>
            <a:r>
              <a:rPr sz="2000" b="1" spc="-150" dirty="0">
                <a:latin typeface="Arial"/>
                <a:cs typeface="Arial"/>
              </a:rPr>
              <a:t>Penalty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by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the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Company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996950" algn="l"/>
                <a:tab pos="1643380" algn="l"/>
                <a:tab pos="2548890" algn="l"/>
                <a:tab pos="3048635" algn="l"/>
                <a:tab pos="3762375" algn="l"/>
                <a:tab pos="4445635" algn="l"/>
                <a:tab pos="5060950" algn="l"/>
                <a:tab pos="5494020" algn="l"/>
                <a:tab pos="6405245" algn="l"/>
              </a:tabLst>
            </a:pPr>
            <a:r>
              <a:rPr sz="2000" b="1" spc="-35" dirty="0">
                <a:solidFill>
                  <a:srgbClr val="3477B1"/>
                </a:solidFill>
                <a:latin typeface="Arial"/>
                <a:cs typeface="Arial"/>
              </a:rPr>
              <a:t>Persons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lang="en-US" sz="2000" b="1" dirty="0" smtClean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 smtClean="0">
                <a:solidFill>
                  <a:srgbClr val="3477B1"/>
                </a:solidFill>
                <a:latin typeface="Arial"/>
                <a:cs typeface="Arial"/>
              </a:rPr>
              <a:t>who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violate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Code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shall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also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be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subject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125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endParaRPr sz="2000" dirty="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disciplinary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3477B1"/>
                </a:solidFill>
                <a:latin typeface="Arial"/>
                <a:cs typeface="Arial"/>
              </a:rPr>
              <a:t>action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2000" b="1" spc="-40" dirty="0">
                <a:solidFill>
                  <a:srgbClr val="3477B1"/>
                </a:solidFill>
                <a:latin typeface="Arial"/>
                <a:cs typeface="Arial"/>
              </a:rPr>
              <a:t> as per the Code</a:t>
            </a:r>
            <a:r>
              <a:rPr sz="2000" b="1" spc="-40" dirty="0">
                <a:solidFill>
                  <a:srgbClr val="3477B1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00" y="3386673"/>
            <a:ext cx="6629400" cy="2982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</a:pPr>
            <a:endParaRPr lang="en-US" sz="100" b="1" spc="-20" dirty="0">
              <a:solidFill>
                <a:srgbClr val="3477B1"/>
              </a:solidFill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</a:pPr>
            <a:r>
              <a:rPr lang="en-US" sz="2000" b="1" spc="-20" dirty="0">
                <a:solidFill>
                  <a:srgbClr val="3477B1"/>
                </a:solidFill>
                <a:latin typeface="Arial"/>
                <a:cs typeface="Arial"/>
              </a:rPr>
              <a:t>In addition to this, penalty can be levied by SEBI </a:t>
            </a:r>
            <a:r>
              <a:rPr lang="en-US" sz="20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under</a:t>
            </a:r>
            <a:r>
              <a:rPr lang="en-US"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</a:t>
            </a:r>
            <a:r>
              <a:rPr lang="en-US"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15G</a:t>
            </a:r>
            <a:r>
              <a:rPr lang="en-US" sz="20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lang="en-US" sz="2000" b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SEBI</a:t>
            </a:r>
            <a:r>
              <a:rPr lang="en-US"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</a:t>
            </a:r>
            <a:r>
              <a:rPr lang="en-US" sz="2000" b="1" u="heavy" spc="-15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</a:t>
            </a:r>
            <a:r>
              <a:rPr lang="en-US" sz="2000" b="1" u="heavy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1992 :</a:t>
            </a:r>
            <a:endParaRPr lang="en-US" sz="2000" b="1" u="heavy" spc="-10" dirty="0" smtClean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buFont typeface="Wingdings"/>
              <a:buChar char=""/>
              <a:tabLst>
                <a:tab pos="393065" algn="l"/>
              </a:tabLst>
            </a:pPr>
            <a:r>
              <a:rPr lang="en-US" sz="1600" spc="-70" dirty="0" smtClean="0">
                <a:solidFill>
                  <a:srgbClr val="3477B1"/>
                </a:solidFill>
                <a:latin typeface="Arial MT"/>
                <a:cs typeface="Arial MT"/>
              </a:rPr>
              <a:t>Not 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be</a:t>
            </a:r>
            <a:r>
              <a:rPr lang="en-US" sz="1600" spc="-5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210" dirty="0" smtClean="0">
                <a:solidFill>
                  <a:srgbClr val="3477B1"/>
                </a:solidFill>
                <a:latin typeface="Arial MT"/>
                <a:cs typeface="Arial MT"/>
              </a:rPr>
              <a:t>less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40" dirty="0" smtClean="0">
                <a:solidFill>
                  <a:srgbClr val="3477B1"/>
                </a:solidFill>
                <a:latin typeface="Arial MT"/>
                <a:cs typeface="Arial MT"/>
              </a:rPr>
              <a:t>than</a:t>
            </a:r>
            <a:r>
              <a:rPr lang="en-US" sz="1600" spc="-1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400" dirty="0" smtClean="0">
                <a:solidFill>
                  <a:srgbClr val="3477B1"/>
                </a:solidFill>
                <a:latin typeface="Arial MT"/>
                <a:cs typeface="Arial MT"/>
              </a:rPr>
              <a:t>Rs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10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Lakh</a:t>
            </a:r>
            <a:endParaRPr lang="en-US" sz="1600" dirty="0" smtClean="0">
              <a:latin typeface="Arial MT"/>
              <a:cs typeface="Arial MT"/>
            </a:endParaRPr>
          </a:p>
          <a:p>
            <a:pPr marL="393065" indent="-3803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93065" algn="l"/>
              </a:tabLst>
            </a:pPr>
            <a:r>
              <a:rPr lang="en-US" sz="1600" spc="-150" dirty="0" smtClean="0">
                <a:solidFill>
                  <a:srgbClr val="3477B1"/>
                </a:solidFill>
                <a:latin typeface="Arial MT"/>
                <a:cs typeface="Arial MT"/>
              </a:rPr>
              <a:t>Extend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0" dirty="0" smtClean="0">
                <a:solidFill>
                  <a:srgbClr val="3477B1"/>
                </a:solidFill>
                <a:latin typeface="Arial MT"/>
                <a:cs typeface="Arial MT"/>
              </a:rPr>
              <a:t>to</a:t>
            </a:r>
            <a:r>
              <a:rPr lang="en-US" sz="1600" spc="-10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400" dirty="0" smtClean="0">
                <a:solidFill>
                  <a:srgbClr val="3477B1"/>
                </a:solidFill>
                <a:latin typeface="Arial MT"/>
                <a:cs typeface="Arial MT"/>
              </a:rPr>
              <a:t>Rs</a:t>
            </a:r>
            <a:r>
              <a:rPr lang="en-US" sz="1600" spc="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25</a:t>
            </a:r>
            <a:r>
              <a:rPr lang="en-US" sz="1600" spc="-5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85" dirty="0" smtClean="0">
                <a:solidFill>
                  <a:srgbClr val="3477B1"/>
                </a:solidFill>
                <a:latin typeface="Arial MT"/>
                <a:cs typeface="Arial MT"/>
              </a:rPr>
              <a:t>Crore;</a:t>
            </a:r>
            <a:r>
              <a:rPr lang="en-US" sz="1600" spc="-4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or</a:t>
            </a:r>
            <a:endParaRPr lang="en-US" sz="1600" dirty="0" smtClean="0">
              <a:latin typeface="Arial MT"/>
              <a:cs typeface="Arial MT"/>
            </a:endParaRPr>
          </a:p>
          <a:p>
            <a:pPr marL="393065" marR="1280795" indent="-381000">
              <a:lnSpc>
                <a:spcPct val="100000"/>
              </a:lnSpc>
              <a:buFont typeface="Wingdings"/>
              <a:buChar char=""/>
              <a:tabLst>
                <a:tab pos="433070" algn="l"/>
              </a:tabLst>
            </a:pP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3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75" dirty="0" smtClean="0">
                <a:solidFill>
                  <a:srgbClr val="3477B1"/>
                </a:solidFill>
                <a:latin typeface="Arial MT"/>
                <a:cs typeface="Arial MT"/>
              </a:rPr>
              <a:t>times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65" dirty="0" smtClean="0">
                <a:solidFill>
                  <a:srgbClr val="3477B1"/>
                </a:solidFill>
                <a:latin typeface="Arial MT"/>
                <a:cs typeface="Arial MT"/>
              </a:rPr>
              <a:t>amount</a:t>
            </a:r>
            <a:r>
              <a:rPr lang="en-US" sz="1600" spc="3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of</a:t>
            </a:r>
            <a:r>
              <a:rPr lang="en-US" sz="1600" spc="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50" dirty="0" smtClean="0">
                <a:solidFill>
                  <a:srgbClr val="3477B1"/>
                </a:solidFill>
                <a:latin typeface="Arial MT"/>
                <a:cs typeface="Arial MT"/>
              </a:rPr>
              <a:t>profits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25" dirty="0" smtClean="0">
                <a:solidFill>
                  <a:srgbClr val="3477B1"/>
                </a:solidFill>
                <a:latin typeface="Arial MT"/>
                <a:cs typeface="Arial MT"/>
              </a:rPr>
              <a:t>made</a:t>
            </a:r>
            <a:r>
              <a:rPr lang="en-US" sz="1600" spc="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30" dirty="0" smtClean="0">
                <a:solidFill>
                  <a:srgbClr val="3477B1"/>
                </a:solidFill>
                <a:latin typeface="Arial MT"/>
                <a:cs typeface="Arial MT"/>
              </a:rPr>
              <a:t>out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of</a:t>
            </a:r>
            <a:r>
              <a:rPr lang="en-US" sz="1600" spc="4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10" dirty="0" smtClean="0">
                <a:solidFill>
                  <a:srgbClr val="3477B1"/>
                </a:solidFill>
                <a:latin typeface="Arial MT"/>
                <a:cs typeface="Arial MT"/>
              </a:rPr>
              <a:t>insider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35" dirty="0" smtClean="0">
                <a:solidFill>
                  <a:srgbClr val="3477B1"/>
                </a:solidFill>
                <a:latin typeface="Arial MT"/>
                <a:cs typeface="Arial MT"/>
              </a:rPr>
              <a:t>trading, </a:t>
            </a:r>
            <a:r>
              <a:rPr lang="en-US" sz="1600" spc="-140" dirty="0" smtClean="0">
                <a:solidFill>
                  <a:srgbClr val="3477B1"/>
                </a:solidFill>
                <a:latin typeface="Arial MT"/>
                <a:cs typeface="Arial MT"/>
              </a:rPr>
              <a:t>whichever</a:t>
            </a:r>
            <a:r>
              <a:rPr lang="en-US" sz="1600" spc="5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90" dirty="0" smtClean="0">
                <a:solidFill>
                  <a:srgbClr val="3477B1"/>
                </a:solidFill>
                <a:latin typeface="Arial MT"/>
                <a:cs typeface="Arial MT"/>
              </a:rPr>
              <a:t>is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0" dirty="0" smtClean="0">
                <a:solidFill>
                  <a:srgbClr val="3477B1"/>
                </a:solidFill>
                <a:latin typeface="Arial MT"/>
                <a:cs typeface="Arial MT"/>
              </a:rPr>
              <a:t>higher.</a:t>
            </a:r>
            <a:endParaRPr lang="en-US" sz="1600" dirty="0" smtClean="0">
              <a:latin typeface="Arial MT"/>
              <a:cs typeface="Arial MT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lang="en-US" sz="2000" b="1" u="heavy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lang="en-US" sz="2000" b="1" u="heavy" spc="-2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</a:t>
            </a:r>
            <a:r>
              <a:rPr lang="en-US"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24</a:t>
            </a:r>
            <a:r>
              <a:rPr lang="en-US" sz="20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lang="en-US" sz="20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SEBI</a:t>
            </a:r>
            <a:r>
              <a:rPr lang="en-US"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Act,</a:t>
            </a:r>
            <a:r>
              <a:rPr lang="en-US" sz="2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2000" b="1" u="heavy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1992:</a:t>
            </a: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</a:tabLst>
            </a:pPr>
            <a:r>
              <a:rPr lang="en-US" sz="2000" spc="-17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70" dirty="0" smtClean="0">
                <a:solidFill>
                  <a:srgbClr val="3477B1"/>
                </a:solidFill>
                <a:latin typeface="Arial MT"/>
                <a:cs typeface="Arial MT"/>
              </a:rPr>
              <a:t>Imprisonment</a:t>
            </a:r>
            <a:r>
              <a:rPr lang="en-US" sz="1600" spc="3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95" dirty="0" smtClean="0">
                <a:solidFill>
                  <a:srgbClr val="3477B1"/>
                </a:solidFill>
                <a:latin typeface="Arial MT"/>
                <a:cs typeface="Arial MT"/>
              </a:rPr>
              <a:t>upto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10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00" dirty="0" smtClean="0">
                <a:solidFill>
                  <a:srgbClr val="3477B1"/>
                </a:solidFill>
                <a:latin typeface="Arial MT"/>
                <a:cs typeface="Arial MT"/>
              </a:rPr>
              <a:t>years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or</a:t>
            </a:r>
            <a:endParaRPr lang="en-US" sz="1600" dirty="0" smtClean="0">
              <a:latin typeface="Arial MT"/>
              <a:cs typeface="Arial MT"/>
            </a:endParaRPr>
          </a:p>
          <a:p>
            <a:pPr marL="356870" indent="-344170">
              <a:lnSpc>
                <a:spcPct val="100000"/>
              </a:lnSpc>
              <a:buFont typeface="Microsoft Sans Serif"/>
              <a:buChar char="•"/>
              <a:tabLst>
                <a:tab pos="356870" algn="l"/>
              </a:tabLst>
            </a:pPr>
            <a:r>
              <a:rPr lang="en-US" sz="1600" spc="-55" dirty="0" smtClean="0">
                <a:solidFill>
                  <a:srgbClr val="3477B1"/>
                </a:solidFill>
                <a:latin typeface="Arial MT"/>
                <a:cs typeface="Arial MT"/>
              </a:rPr>
              <a:t>fine</a:t>
            </a:r>
            <a:r>
              <a:rPr lang="en-US" sz="1600" spc="-5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95" dirty="0" smtClean="0">
                <a:solidFill>
                  <a:srgbClr val="3477B1"/>
                </a:solidFill>
                <a:latin typeface="Arial MT"/>
                <a:cs typeface="Arial MT"/>
              </a:rPr>
              <a:t>upto</a:t>
            </a:r>
            <a:r>
              <a:rPr lang="en-US" sz="1600" spc="-4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400" dirty="0" smtClean="0">
                <a:solidFill>
                  <a:srgbClr val="3477B1"/>
                </a:solidFill>
                <a:latin typeface="Arial MT"/>
                <a:cs typeface="Arial MT"/>
              </a:rPr>
              <a:t>Rs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25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25" dirty="0" smtClean="0">
                <a:solidFill>
                  <a:srgbClr val="3477B1"/>
                </a:solidFill>
                <a:latin typeface="Arial MT"/>
                <a:cs typeface="Arial MT"/>
              </a:rPr>
              <a:t>Crore,</a:t>
            </a:r>
            <a:r>
              <a:rPr lang="en-US" sz="1600" spc="-3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25" dirty="0" smtClean="0">
                <a:solidFill>
                  <a:srgbClr val="3477B1"/>
                </a:solidFill>
                <a:latin typeface="Arial MT"/>
                <a:cs typeface="Arial MT"/>
              </a:rPr>
              <a:t>or</a:t>
            </a:r>
            <a:endParaRPr lang="en-US" sz="1600" dirty="0" smtClean="0">
              <a:latin typeface="Arial MT"/>
              <a:cs typeface="Arial MT"/>
            </a:endParaRPr>
          </a:p>
          <a:p>
            <a:pPr marL="356870" indent="-344170">
              <a:lnSpc>
                <a:spcPct val="100000"/>
              </a:lnSpc>
              <a:buFont typeface="Microsoft Sans Serif"/>
              <a:buChar char="•"/>
              <a:tabLst>
                <a:tab pos="356870" algn="l"/>
              </a:tabLst>
            </a:pPr>
            <a:r>
              <a:rPr lang="en-US" sz="1600" spc="-90" dirty="0" smtClean="0">
                <a:solidFill>
                  <a:srgbClr val="3477B1"/>
                </a:solidFill>
                <a:latin typeface="Arial MT"/>
                <a:cs typeface="Arial MT"/>
              </a:rPr>
              <a:t>both,</a:t>
            </a:r>
            <a:r>
              <a:rPr lang="en-US" sz="1600" spc="-5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for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00" dirty="0" smtClean="0">
                <a:solidFill>
                  <a:srgbClr val="3477B1"/>
                </a:solidFill>
                <a:latin typeface="Arial MT"/>
                <a:cs typeface="Arial MT"/>
              </a:rPr>
              <a:t>any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20" dirty="0" smtClean="0">
                <a:solidFill>
                  <a:srgbClr val="3477B1"/>
                </a:solidFill>
                <a:latin typeface="Arial MT"/>
                <a:cs typeface="Arial MT"/>
              </a:rPr>
              <a:t>offences</a:t>
            </a:r>
            <a:r>
              <a:rPr lang="en-US" sz="1600" spc="-1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60" dirty="0" smtClean="0">
                <a:solidFill>
                  <a:srgbClr val="3477B1"/>
                </a:solidFill>
                <a:latin typeface="Arial MT"/>
                <a:cs typeface="Arial MT"/>
              </a:rPr>
              <a:t>pertaining</a:t>
            </a:r>
            <a:r>
              <a:rPr lang="en-US" sz="1600" spc="-1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to</a:t>
            </a:r>
            <a:r>
              <a:rPr lang="en-US" sz="1600" spc="-4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25" dirty="0" smtClean="0">
                <a:solidFill>
                  <a:srgbClr val="3477B1"/>
                </a:solidFill>
                <a:latin typeface="Arial MT"/>
                <a:cs typeface="Arial MT"/>
              </a:rPr>
              <a:t>contravention</a:t>
            </a:r>
            <a:r>
              <a:rPr lang="en-US" sz="1600" spc="-1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of</a:t>
            </a:r>
            <a:r>
              <a:rPr lang="en-US" sz="1600" spc="5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20" dirty="0" smtClean="0">
                <a:solidFill>
                  <a:srgbClr val="3477B1"/>
                </a:solidFill>
                <a:latin typeface="Arial MT"/>
                <a:cs typeface="Arial MT"/>
              </a:rPr>
              <a:t>the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05" dirty="0" smtClean="0">
                <a:solidFill>
                  <a:srgbClr val="3477B1"/>
                </a:solidFill>
                <a:latin typeface="Arial MT"/>
                <a:cs typeface="Arial MT"/>
              </a:rPr>
              <a:t>provisions</a:t>
            </a:r>
            <a:endParaRPr lang="en-US" sz="1600" dirty="0" smtClean="0">
              <a:latin typeface="Arial MT"/>
              <a:cs typeface="Arial MT"/>
            </a:endParaRPr>
          </a:p>
          <a:p>
            <a:pPr marL="356870">
              <a:lnSpc>
                <a:spcPct val="100000"/>
              </a:lnSpc>
            </a:pPr>
            <a:r>
              <a:rPr lang="en-US" sz="1600" dirty="0" smtClean="0">
                <a:solidFill>
                  <a:srgbClr val="3477B1"/>
                </a:solidFill>
                <a:latin typeface="Arial MT"/>
                <a:cs typeface="Arial MT"/>
              </a:rPr>
              <a:t>of</a:t>
            </a:r>
            <a:r>
              <a:rPr lang="en-US" sz="1600" spc="5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130" dirty="0" smtClean="0">
                <a:solidFill>
                  <a:srgbClr val="3477B1"/>
                </a:solidFill>
                <a:latin typeface="Arial MT"/>
                <a:cs typeface="Arial MT"/>
              </a:rPr>
              <a:t>the</a:t>
            </a:r>
            <a:r>
              <a:rPr lang="en-US" sz="1600" spc="-10" dirty="0" smtClean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lang="en-US" sz="1600" spc="-20" dirty="0" smtClean="0">
                <a:solidFill>
                  <a:srgbClr val="3477B1"/>
                </a:solidFill>
                <a:latin typeface="Arial MT"/>
                <a:cs typeface="Arial MT"/>
              </a:rPr>
              <a:t>Act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5450" y="6368900"/>
            <a:ext cx="427036" cy="3367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2360" y="789178"/>
            <a:ext cx="7235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000000"/>
                </a:solidFill>
                <a:latin typeface="Cambria"/>
                <a:cs typeface="Cambria"/>
              </a:rPr>
              <a:t>CONTRA</a:t>
            </a:r>
            <a:r>
              <a:rPr sz="2400" spc="229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000000"/>
                </a:solidFill>
                <a:latin typeface="Cambria"/>
                <a:cs typeface="Cambria"/>
              </a:rPr>
              <a:t>TRADE</a:t>
            </a:r>
            <a:r>
              <a:rPr sz="2400" spc="24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2400" spc="2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000000"/>
                </a:solidFill>
                <a:latin typeface="Cambria"/>
                <a:cs typeface="Cambria"/>
              </a:rPr>
              <a:t>TRADING</a:t>
            </a:r>
            <a:r>
              <a:rPr sz="2400" spc="2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000000"/>
                </a:solidFill>
                <a:latin typeface="Cambria"/>
                <a:cs typeface="Cambria"/>
              </a:rPr>
              <a:t>WINDOW</a:t>
            </a:r>
            <a:r>
              <a:rPr sz="2400" spc="2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000000"/>
                </a:solidFill>
                <a:latin typeface="Cambria"/>
                <a:cs typeface="Cambria"/>
              </a:rPr>
              <a:t>CLOSURE </a:t>
            </a:r>
            <a:r>
              <a:rPr sz="2400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2400" spc="28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sz="2400" spc="3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000"/>
                </a:solidFill>
                <a:latin typeface="Cambria"/>
                <a:cs typeface="Cambria"/>
              </a:rPr>
              <a:t>MATTER</a:t>
            </a:r>
            <a:r>
              <a:rPr sz="2400" spc="28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sz="2400" spc="30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000000"/>
                </a:solidFill>
                <a:latin typeface="Cambria"/>
                <a:cs typeface="Cambria"/>
              </a:rPr>
              <a:t>KUSHAL</a:t>
            </a:r>
            <a:r>
              <a:rPr sz="2400" spc="3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000000"/>
                </a:solidFill>
                <a:latin typeface="Cambria"/>
                <a:cs typeface="Cambria"/>
              </a:rPr>
              <a:t>TRADELINK</a:t>
            </a:r>
            <a:r>
              <a:rPr sz="2400" spc="3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mbria"/>
                <a:cs typeface="Cambria"/>
              </a:rPr>
              <a:t>LTD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6153" y="2351040"/>
            <a:ext cx="1079935" cy="11013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9831" y="4217923"/>
            <a:ext cx="3283585" cy="1280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70" algn="ctr">
              <a:lnSpc>
                <a:spcPct val="978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Four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Employees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company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notified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as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 Designated</a:t>
            </a:r>
            <a:r>
              <a:rPr sz="1400" b="1" spc="2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Persons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had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 traded</a:t>
            </a:r>
            <a:r>
              <a:rPr sz="1400" b="1" spc="-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in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securities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company.</a:t>
            </a:r>
            <a:r>
              <a:rPr sz="1400" b="1" spc="-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Noticee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1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&amp;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2</a:t>
            </a:r>
            <a:r>
              <a:rPr sz="1400" b="1" spc="-6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entered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into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trades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during</a:t>
            </a:r>
            <a:r>
              <a:rPr sz="1400" b="1" spc="-5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Trading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Window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Closure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Period</a:t>
            </a:r>
            <a:r>
              <a:rPr sz="1400" b="1" spc="-6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and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 these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 trades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also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amounted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to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Contra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Trade.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0214" y="2322310"/>
            <a:ext cx="1194619" cy="1177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43221" y="4217923"/>
            <a:ext cx="3302000" cy="190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3810" algn="ctr">
              <a:lnSpc>
                <a:spcPct val="97900"/>
              </a:lnSpc>
              <a:spcBef>
                <a:spcPts val="125"/>
              </a:spcBef>
            </a:pP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AO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did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not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find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merit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in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submissions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Noticee</a:t>
            </a:r>
            <a:r>
              <a:rPr sz="1400" b="1" spc="1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1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that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he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suffered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loss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Rs</a:t>
            </a:r>
            <a:r>
              <a:rPr sz="1400" b="1" spc="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1,23,715/-</a:t>
            </a:r>
            <a:r>
              <a:rPr sz="1400" b="1" spc="8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while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trading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in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securities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KTL,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which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corroborates</a:t>
            </a:r>
            <a:r>
              <a:rPr sz="1400" b="1" spc="-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fact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that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he</a:t>
            </a:r>
            <a:r>
              <a:rPr sz="1400" b="1" spc="-5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does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not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have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access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to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any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price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sensitive information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that</a:t>
            </a:r>
            <a:r>
              <a:rPr sz="1400" b="1" spc="-6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influence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for</a:t>
            </a:r>
            <a:r>
              <a:rPr sz="1400" b="1" spc="-5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trading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in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securities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and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imposed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penalty</a:t>
            </a:r>
            <a:r>
              <a:rPr sz="1400" b="1" spc="-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of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Rs 2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Lakh.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4718" y="2303157"/>
            <a:ext cx="1357087" cy="119707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327897" y="4217923"/>
            <a:ext cx="3282950" cy="1698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635" algn="ctr">
              <a:lnSpc>
                <a:spcPct val="97800"/>
              </a:lnSpc>
              <a:spcBef>
                <a:spcPts val="125"/>
              </a:spcBef>
            </a:pP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Further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the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Noticee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2</a:t>
            </a:r>
            <a:r>
              <a:rPr sz="1400" b="1" spc="-5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who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was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Cambria"/>
                <a:cs typeface="Cambria"/>
              </a:rPr>
              <a:t>in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Accounts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contended</a:t>
            </a:r>
            <a:r>
              <a:rPr sz="1400" b="1" spc="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that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she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did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not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have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access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to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any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Price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sensitive information</a:t>
            </a:r>
            <a:r>
              <a:rPr sz="1400" b="1" spc="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as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scope</a:t>
            </a:r>
            <a:r>
              <a:rPr sz="1400" b="1" spc="-5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her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work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was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restricted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to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compliance</a:t>
            </a:r>
            <a:r>
              <a:rPr sz="1400" b="1" spc="-1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direct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tax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with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 regard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to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TDS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compliance 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and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indirect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tax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laws</a:t>
            </a:r>
            <a:r>
              <a:rPr sz="1400" b="1" spc="-2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did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not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find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any</a:t>
            </a:r>
            <a:r>
              <a:rPr sz="1400" b="1" spc="-4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merit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and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was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imposed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a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Penalty</a:t>
            </a:r>
            <a:r>
              <a:rPr sz="1400" b="1" spc="-3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of</a:t>
            </a:r>
            <a:r>
              <a:rPr sz="1400" b="1" spc="-35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Rs</a:t>
            </a:r>
            <a:r>
              <a:rPr sz="1400" b="1" spc="-1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477B1"/>
                </a:solidFill>
                <a:latin typeface="Cambria"/>
                <a:cs typeface="Cambria"/>
              </a:rPr>
              <a:t>2</a:t>
            </a:r>
            <a:r>
              <a:rPr sz="1400" b="1" spc="-40" dirty="0">
                <a:solidFill>
                  <a:srgbClr val="3477B1"/>
                </a:solidFill>
                <a:latin typeface="Cambria"/>
                <a:cs typeface="Cambria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Cambria"/>
                <a:cs typeface="Cambria"/>
              </a:rPr>
              <a:t>Lakh</a:t>
            </a:r>
            <a:r>
              <a:rPr sz="1400" b="1" spc="-20" dirty="0">
                <a:latin typeface="Cambria"/>
                <a:cs typeface="Cambria"/>
              </a:rPr>
              <a:t>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6264291"/>
            <a:ext cx="457200" cy="365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789178"/>
            <a:ext cx="1524000" cy="7575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LAWS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185" y="723645"/>
            <a:ext cx="864044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105"/>
              </a:spcBef>
            </a:pPr>
            <a:r>
              <a:rPr sz="2900" spc="60" dirty="0">
                <a:solidFill>
                  <a:srgbClr val="000000"/>
                </a:solidFill>
                <a:latin typeface="Cambria"/>
                <a:cs typeface="Cambria"/>
              </a:rPr>
              <a:t>CONTRA</a:t>
            </a:r>
            <a:r>
              <a:rPr sz="2900" spc="2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70" dirty="0">
                <a:solidFill>
                  <a:srgbClr val="000000"/>
                </a:solidFill>
                <a:latin typeface="Cambria"/>
                <a:cs typeface="Cambria"/>
              </a:rPr>
              <a:t>TRADE</a:t>
            </a:r>
            <a:r>
              <a:rPr sz="2900" spc="20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2900" spc="2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70" dirty="0">
                <a:solidFill>
                  <a:srgbClr val="000000"/>
                </a:solidFill>
                <a:latin typeface="Cambria"/>
                <a:cs typeface="Cambria"/>
              </a:rPr>
              <a:t>TRADING</a:t>
            </a:r>
            <a:r>
              <a:rPr sz="2900" spc="2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60" dirty="0">
                <a:solidFill>
                  <a:srgbClr val="000000"/>
                </a:solidFill>
                <a:latin typeface="Cambria"/>
                <a:cs typeface="Cambria"/>
              </a:rPr>
              <a:t>WINDOW</a:t>
            </a:r>
            <a:r>
              <a:rPr sz="2900" spc="2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60" dirty="0">
                <a:solidFill>
                  <a:srgbClr val="000000"/>
                </a:solidFill>
                <a:latin typeface="Cambria"/>
                <a:cs typeface="Cambria"/>
              </a:rPr>
              <a:t>CLOSURE </a:t>
            </a:r>
            <a:r>
              <a:rPr sz="2900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2900" spc="27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50" dirty="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sz="2900" spc="25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000000"/>
                </a:solidFill>
                <a:latin typeface="Cambria"/>
                <a:cs typeface="Cambria"/>
              </a:rPr>
              <a:t>MATTER</a:t>
            </a:r>
            <a:r>
              <a:rPr sz="2900" spc="2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dirty="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sz="2900" spc="2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60" dirty="0">
                <a:solidFill>
                  <a:srgbClr val="000000"/>
                </a:solidFill>
                <a:latin typeface="Cambria"/>
                <a:cs typeface="Cambria"/>
              </a:rPr>
              <a:t>KUSHAL</a:t>
            </a:r>
            <a:r>
              <a:rPr sz="2900" spc="2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75" dirty="0">
                <a:solidFill>
                  <a:srgbClr val="000000"/>
                </a:solidFill>
                <a:latin typeface="Cambria"/>
                <a:cs typeface="Cambria"/>
              </a:rPr>
              <a:t>TRADELINK</a:t>
            </a:r>
            <a:r>
              <a:rPr sz="2900" spc="27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Cambria"/>
                <a:cs typeface="Cambria"/>
              </a:rPr>
              <a:t>LTD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537" y="2043506"/>
            <a:ext cx="11207115" cy="40582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5080" indent="-228600">
              <a:lnSpc>
                <a:spcPct val="91800"/>
              </a:lnSpc>
              <a:spcBef>
                <a:spcPts val="295"/>
              </a:spcBef>
              <a:buClr>
                <a:srgbClr val="4966AC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Notice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3,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3477B1"/>
                </a:solidFill>
                <a:latin typeface="Arial"/>
                <a:cs typeface="Arial"/>
              </a:rPr>
              <a:t>who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Compliance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Officer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40" dirty="0">
                <a:solidFill>
                  <a:srgbClr val="3477B1"/>
                </a:solidFill>
                <a:latin typeface="Arial"/>
                <a:cs typeface="Arial"/>
              </a:rPr>
              <a:t>has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entered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contra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trade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3477B1"/>
                </a:solidFill>
                <a:latin typeface="Arial"/>
                <a:cs typeface="Arial"/>
              </a:rPr>
              <a:t>it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noted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that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trade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entered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date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communication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0" dirty="0">
                <a:solidFill>
                  <a:srgbClr val="3477B1"/>
                </a:solidFill>
                <a:latin typeface="Arial"/>
                <a:cs typeface="Arial"/>
              </a:rPr>
              <a:t>Board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Meeting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00" dirty="0">
                <a:solidFill>
                  <a:srgbClr val="3477B1"/>
                </a:solidFill>
                <a:latin typeface="Arial"/>
                <a:cs typeface="Arial"/>
              </a:rPr>
              <a:t>Stock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5" dirty="0">
                <a:solidFill>
                  <a:srgbClr val="3477B1"/>
                </a:solidFill>
                <a:latin typeface="Arial"/>
                <a:cs typeface="Arial"/>
              </a:rPr>
              <a:t>Exchange</a:t>
            </a:r>
            <a:r>
              <a:rPr sz="17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0" dirty="0">
                <a:solidFill>
                  <a:srgbClr val="3477B1"/>
                </a:solidFill>
                <a:latin typeface="Arial"/>
                <a:cs typeface="Arial"/>
              </a:rPr>
              <a:t>which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3477B1"/>
                </a:solidFill>
                <a:latin typeface="Arial"/>
                <a:cs typeface="Arial"/>
              </a:rPr>
              <a:t>day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prior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date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45" dirty="0">
                <a:solidFill>
                  <a:srgbClr val="3477B1"/>
                </a:solidFill>
                <a:latin typeface="Arial"/>
                <a:cs typeface="Arial"/>
              </a:rPr>
              <a:t>closure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10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trading Window.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966AC"/>
              </a:buClr>
              <a:buFont typeface="Microsoft Sans Serif"/>
              <a:buChar char="•"/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4966AC"/>
              </a:buClr>
              <a:buFont typeface="Microsoft Sans Serif"/>
              <a:buChar char="•"/>
            </a:pP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ts val="1955"/>
              </a:lnSpc>
              <a:buClr>
                <a:srgbClr val="4966AC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17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40" dirty="0">
                <a:solidFill>
                  <a:srgbClr val="3477B1"/>
                </a:solidFill>
                <a:latin typeface="Arial"/>
                <a:cs typeface="Arial"/>
              </a:rPr>
              <a:t>submission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Noticee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3</a:t>
            </a:r>
            <a:r>
              <a:rPr sz="1700" b="1" spc="4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that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65" dirty="0">
                <a:solidFill>
                  <a:srgbClr val="3477B1"/>
                </a:solidFill>
                <a:latin typeface="Arial"/>
                <a:cs typeface="Arial"/>
              </a:rPr>
              <a:t>she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40" dirty="0">
                <a:solidFill>
                  <a:srgbClr val="3477B1"/>
                </a:solidFill>
                <a:latin typeface="Arial"/>
                <a:cs typeface="Arial"/>
              </a:rPr>
              <a:t>has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actually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incurred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5" dirty="0">
                <a:solidFill>
                  <a:srgbClr val="3477B1"/>
                </a:solidFill>
                <a:latin typeface="Arial"/>
                <a:cs typeface="Arial"/>
              </a:rPr>
              <a:t>loss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10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25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5930/-</a:t>
            </a:r>
            <a:r>
              <a:rPr sz="17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85" dirty="0">
                <a:solidFill>
                  <a:srgbClr val="3477B1"/>
                </a:solidFill>
                <a:latin typeface="Arial"/>
                <a:cs typeface="Arial"/>
              </a:rPr>
              <a:t>such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trade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5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given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no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merit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ts val="1955"/>
              </a:lnSpc>
            </a:pPr>
            <a:r>
              <a:rPr sz="1700" b="1" spc="-80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17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3477B1"/>
                </a:solidFill>
                <a:latin typeface="Arial"/>
                <a:cs typeface="Arial"/>
              </a:rPr>
              <a:t>SEBI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4" dirty="0">
                <a:solidFill>
                  <a:srgbClr val="3477B1"/>
                </a:solidFill>
                <a:latin typeface="Arial"/>
                <a:cs typeface="Arial"/>
              </a:rPr>
              <a:t>Penalty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of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25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1</a:t>
            </a:r>
            <a:r>
              <a:rPr sz="17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60" dirty="0">
                <a:solidFill>
                  <a:srgbClr val="3477B1"/>
                </a:solidFill>
                <a:latin typeface="Arial"/>
                <a:cs typeface="Arial"/>
              </a:rPr>
              <a:t>Lakh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imposed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for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3477B1"/>
                </a:solidFill>
                <a:latin typeface="Arial"/>
                <a:cs typeface="Arial"/>
              </a:rPr>
              <a:t>violation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5" dirty="0">
                <a:solidFill>
                  <a:srgbClr val="3477B1"/>
                </a:solidFill>
                <a:latin typeface="Arial"/>
                <a:cs typeface="Arial"/>
              </a:rPr>
              <a:t>Code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Conduct.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700">
              <a:latin typeface="Arial"/>
              <a:cs typeface="Arial"/>
            </a:endParaRPr>
          </a:p>
          <a:p>
            <a:pPr marL="241300" marR="86995" indent="-228600" algn="just">
              <a:lnSpc>
                <a:spcPct val="91800"/>
              </a:lnSpc>
              <a:buClr>
                <a:srgbClr val="4966AC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700" b="1" spc="-300" dirty="0">
                <a:solidFill>
                  <a:srgbClr val="3477B1"/>
                </a:solidFill>
                <a:latin typeface="Arial"/>
                <a:cs typeface="Arial"/>
              </a:rPr>
              <a:t>SEBI</a:t>
            </a:r>
            <a:r>
              <a:rPr sz="1700" b="1" spc="1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0" dirty="0">
                <a:solidFill>
                  <a:srgbClr val="3477B1"/>
                </a:solidFill>
                <a:latin typeface="Arial"/>
                <a:cs typeface="Arial"/>
              </a:rPr>
              <a:t>pointed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out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that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04" dirty="0">
                <a:solidFill>
                  <a:srgbClr val="3477B1"/>
                </a:solidFill>
                <a:latin typeface="Arial"/>
                <a:cs typeface="Arial"/>
              </a:rPr>
              <a:t>such</a:t>
            </a:r>
            <a:r>
              <a:rPr sz="1700" b="1" spc="8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pattern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timing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0" dirty="0">
                <a:solidFill>
                  <a:srgbClr val="3477B1"/>
                </a:solidFill>
                <a:latin typeface="Arial"/>
                <a:cs typeface="Arial"/>
              </a:rPr>
              <a:t>trades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cannot</a:t>
            </a:r>
            <a:r>
              <a:rPr sz="1700" b="1" spc="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0" dirty="0">
                <a:solidFill>
                  <a:srgbClr val="3477B1"/>
                </a:solidFill>
                <a:latin typeface="Arial"/>
                <a:cs typeface="Arial"/>
              </a:rPr>
              <a:t>be</a:t>
            </a:r>
            <a:r>
              <a:rPr sz="17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3477B1"/>
                </a:solidFill>
                <a:latin typeface="Arial"/>
                <a:cs typeface="Arial"/>
              </a:rPr>
              <a:t>viewed</a:t>
            </a:r>
            <a:r>
              <a:rPr sz="17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0" dirty="0">
                <a:solidFill>
                  <a:srgbClr val="3477B1"/>
                </a:solidFill>
                <a:latin typeface="Arial"/>
                <a:cs typeface="Arial"/>
              </a:rPr>
              <a:t>independently</a:t>
            </a:r>
            <a:r>
              <a:rPr sz="1700" b="1" spc="8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65" dirty="0">
                <a:solidFill>
                  <a:srgbClr val="3477B1"/>
                </a:solidFill>
                <a:latin typeface="Arial"/>
                <a:cs typeface="Arial"/>
              </a:rPr>
              <a:t>as</a:t>
            </a:r>
            <a:r>
              <a:rPr sz="17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45" dirty="0">
                <a:solidFill>
                  <a:srgbClr val="3477B1"/>
                </a:solidFill>
                <a:latin typeface="Arial"/>
                <a:cs typeface="Arial"/>
              </a:rPr>
              <a:t>same</a:t>
            </a:r>
            <a:r>
              <a:rPr sz="17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points</a:t>
            </a:r>
            <a:r>
              <a:rPr sz="17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at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possible </a:t>
            </a:r>
            <a:r>
              <a:rPr sz="1700" b="1" spc="-100" dirty="0">
                <a:solidFill>
                  <a:srgbClr val="3477B1"/>
                </a:solidFill>
                <a:latin typeface="Arial"/>
                <a:cs typeface="Arial"/>
              </a:rPr>
              <a:t>mis-</a:t>
            </a:r>
            <a:r>
              <a:rPr sz="1700" b="1" spc="-195" dirty="0">
                <a:solidFill>
                  <a:srgbClr val="3477B1"/>
                </a:solidFill>
                <a:latin typeface="Arial"/>
                <a:cs typeface="Arial"/>
              </a:rPr>
              <a:t>use</a:t>
            </a:r>
            <a:r>
              <a:rPr sz="1700" b="1" spc="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0" dirty="0">
                <a:solidFill>
                  <a:srgbClr val="3477B1"/>
                </a:solidFill>
                <a:latin typeface="Arial"/>
                <a:cs typeface="Arial"/>
              </a:rPr>
              <a:t>position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compliance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officer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7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take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advantage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information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which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80" dirty="0">
                <a:solidFill>
                  <a:srgbClr val="3477B1"/>
                </a:solidFill>
                <a:latin typeface="Arial"/>
                <a:cs typeface="Arial"/>
              </a:rPr>
              <a:t>she</a:t>
            </a:r>
            <a:r>
              <a:rPr sz="17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3477B1"/>
                </a:solidFill>
                <a:latin typeface="Arial"/>
                <a:cs typeface="Arial"/>
              </a:rPr>
              <a:t>privy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which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was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not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700" b="1" spc="-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public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domain.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966AC"/>
              </a:buClr>
              <a:buFont typeface="Microsoft Sans Serif"/>
              <a:buChar char="•"/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4966AC"/>
              </a:buClr>
              <a:buFont typeface="Microsoft Sans Serif"/>
              <a:buChar char="•"/>
            </a:pPr>
            <a:endParaRPr sz="1700">
              <a:latin typeface="Arial"/>
              <a:cs typeface="Arial"/>
            </a:endParaRPr>
          </a:p>
          <a:p>
            <a:pPr marL="241300" marR="34925" indent="-228600" algn="just">
              <a:lnSpc>
                <a:spcPts val="1870"/>
              </a:lnSpc>
              <a:spcBef>
                <a:spcPts val="5"/>
              </a:spcBef>
              <a:buClr>
                <a:srgbClr val="4966AC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1700" b="1" spc="-18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45" dirty="0">
                <a:solidFill>
                  <a:srgbClr val="3477B1"/>
                </a:solidFill>
                <a:latin typeface="Arial"/>
                <a:cs typeface="Arial"/>
              </a:rPr>
              <a:t>submission</a:t>
            </a:r>
            <a:r>
              <a:rPr sz="17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4" dirty="0">
                <a:solidFill>
                  <a:srgbClr val="3477B1"/>
                </a:solidFill>
                <a:latin typeface="Arial"/>
                <a:cs typeface="Arial"/>
              </a:rPr>
              <a:t>Notice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4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that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80" dirty="0">
                <a:solidFill>
                  <a:srgbClr val="3477B1"/>
                </a:solidFill>
                <a:latin typeface="Arial"/>
                <a:cs typeface="Arial"/>
              </a:rPr>
              <a:t>she</a:t>
            </a:r>
            <a:r>
              <a:rPr sz="17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4" dirty="0">
                <a:solidFill>
                  <a:srgbClr val="3477B1"/>
                </a:solidFill>
                <a:latin typeface="Arial"/>
                <a:cs typeface="Arial"/>
              </a:rPr>
              <a:t>earned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profit</a:t>
            </a:r>
            <a:r>
              <a:rPr sz="17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315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1700" b="1" spc="1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348/-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which</a:t>
            </a:r>
            <a:r>
              <a:rPr sz="17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5" dirty="0">
                <a:solidFill>
                  <a:srgbClr val="3477B1"/>
                </a:solidFill>
                <a:latin typeface="Arial"/>
                <a:cs typeface="Arial"/>
              </a:rPr>
              <a:t>insignificant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given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4" dirty="0">
                <a:solidFill>
                  <a:srgbClr val="3477B1"/>
                </a:solidFill>
                <a:latin typeface="Arial"/>
                <a:cs typeface="Arial"/>
              </a:rPr>
              <a:t>no</a:t>
            </a:r>
            <a:r>
              <a:rPr sz="17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0" dirty="0">
                <a:solidFill>
                  <a:srgbClr val="3477B1"/>
                </a:solidFill>
                <a:latin typeface="Arial"/>
                <a:cs typeface="Arial"/>
              </a:rPr>
              <a:t>merit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17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275" dirty="0">
                <a:solidFill>
                  <a:srgbClr val="3477B1"/>
                </a:solidFill>
                <a:latin typeface="Arial"/>
                <a:cs typeface="Arial"/>
              </a:rPr>
              <a:t>SEBI</a:t>
            </a:r>
            <a:r>
              <a:rPr sz="1700" b="1" spc="-90" dirty="0">
                <a:solidFill>
                  <a:srgbClr val="3477B1"/>
                </a:solidFill>
                <a:latin typeface="Arial"/>
                <a:cs typeface="Arial"/>
              </a:rPr>
              <a:t> and</a:t>
            </a:r>
            <a:r>
              <a:rPr sz="17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1700" b="1" spc="-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14" dirty="0">
                <a:solidFill>
                  <a:srgbClr val="3477B1"/>
                </a:solidFill>
                <a:latin typeface="Arial"/>
                <a:cs typeface="Arial"/>
              </a:rPr>
              <a:t>Penalty</a:t>
            </a:r>
            <a:r>
              <a:rPr sz="17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 </a:t>
            </a:r>
            <a:r>
              <a:rPr sz="1700" b="1" spc="-225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1</a:t>
            </a:r>
            <a:r>
              <a:rPr sz="17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60" dirty="0">
                <a:solidFill>
                  <a:srgbClr val="3477B1"/>
                </a:solidFill>
                <a:latin typeface="Arial"/>
                <a:cs typeface="Arial"/>
              </a:rPr>
              <a:t>Lakh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17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35" dirty="0">
                <a:solidFill>
                  <a:srgbClr val="3477B1"/>
                </a:solidFill>
                <a:latin typeface="Arial"/>
                <a:cs typeface="Arial"/>
              </a:rPr>
              <a:t>imposed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95" dirty="0">
                <a:solidFill>
                  <a:srgbClr val="3477B1"/>
                </a:solidFill>
                <a:latin typeface="Arial"/>
                <a:cs typeface="Arial"/>
              </a:rPr>
              <a:t>for</a:t>
            </a:r>
            <a:r>
              <a:rPr sz="17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3477B1"/>
                </a:solidFill>
                <a:latin typeface="Arial"/>
                <a:cs typeface="Arial"/>
              </a:rPr>
              <a:t>violation</a:t>
            </a:r>
            <a:r>
              <a:rPr sz="17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55" dirty="0">
                <a:solidFill>
                  <a:srgbClr val="3477B1"/>
                </a:solidFill>
                <a:latin typeface="Arial"/>
                <a:cs typeface="Arial"/>
              </a:rPr>
              <a:t>Code</a:t>
            </a:r>
            <a:r>
              <a:rPr sz="17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700" b="1" spc="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3477B1"/>
                </a:solidFill>
                <a:latin typeface="Arial"/>
                <a:cs typeface="Arial"/>
              </a:rPr>
              <a:t>Conduct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8379459" cy="525780"/>
            <a:chOff x="0" y="0"/>
            <a:chExt cx="8379459" cy="5257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379121" cy="5255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6400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789178"/>
            <a:ext cx="1175385" cy="7575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LAWS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6945" y="694181"/>
            <a:ext cx="742442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</a:t>
            </a:r>
            <a:r>
              <a:rPr sz="3200" u="sng" spc="-1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3200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1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FILING</a:t>
            </a:r>
            <a:r>
              <a:rPr sz="320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32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3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DELAY</a:t>
            </a:r>
            <a:r>
              <a:rPr sz="3200" u="sng" spc="1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3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DISCLOSURES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320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matter</a:t>
            </a:r>
            <a:r>
              <a:rPr sz="3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Of</a:t>
            </a:r>
            <a:r>
              <a:rPr sz="3200" u="sng" spc="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2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ITC</a:t>
            </a:r>
            <a:r>
              <a:rPr sz="3200" u="sng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Limited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225" y="2015895"/>
            <a:ext cx="10974070" cy="365696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0"/>
              </a:spcBef>
              <a:buClr>
                <a:srgbClr val="4966AC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2000" b="1" spc="-130" dirty="0">
                <a:latin typeface="Arial"/>
                <a:cs typeface="Arial"/>
              </a:rPr>
              <a:t>Manager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the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Company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75" dirty="0">
                <a:latin typeface="Arial"/>
                <a:cs typeface="Arial"/>
              </a:rPr>
              <a:t>has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traded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3477B1"/>
                </a:solidFill>
                <a:latin typeface="Arial"/>
                <a:cs typeface="Arial"/>
              </a:rPr>
              <a:t>Equity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3477B1"/>
                </a:solidFill>
                <a:latin typeface="Arial"/>
                <a:cs typeface="Arial"/>
              </a:rPr>
              <a:t>Shares</a:t>
            </a:r>
            <a:r>
              <a:rPr sz="20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3477B1"/>
                </a:solidFill>
                <a:latin typeface="Arial"/>
                <a:cs typeface="Arial"/>
              </a:rPr>
              <a:t>Derivatives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3477B1"/>
                </a:solidFill>
                <a:latin typeface="Arial"/>
                <a:cs typeface="Arial"/>
              </a:rPr>
              <a:t>ITC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Limited.</a:t>
            </a:r>
            <a:endParaRPr sz="2000">
              <a:latin typeface="Arial"/>
              <a:cs typeface="Arial"/>
            </a:endParaRPr>
          </a:p>
          <a:p>
            <a:pPr marL="241300" marR="9525" indent="-228600" algn="just">
              <a:lnSpc>
                <a:spcPct val="90100"/>
              </a:lnSpc>
              <a:spcBef>
                <a:spcPts val="1390"/>
              </a:spcBef>
              <a:buClr>
                <a:srgbClr val="4966AC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000" b="1" spc="-204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3477B1"/>
                </a:solidFill>
                <a:latin typeface="Arial"/>
                <a:cs typeface="Arial"/>
              </a:rPr>
              <a:t>value</a:t>
            </a:r>
            <a:r>
              <a:rPr sz="2000" b="1" spc="-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-1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said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trade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3477B1"/>
                </a:solidFill>
                <a:latin typeface="Arial"/>
                <a:cs typeface="Arial"/>
              </a:rPr>
              <a:t>Shares</a:t>
            </a:r>
            <a:r>
              <a:rPr sz="20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exceeded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370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229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10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477B1"/>
                </a:solidFill>
                <a:latin typeface="Arial"/>
                <a:cs typeface="Arial"/>
              </a:rPr>
              <a:t>lakh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latin typeface="Arial"/>
                <a:cs typeface="Arial"/>
              </a:rPr>
              <a:t>(gross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value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13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Rs.47,51,560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60" dirty="0">
                <a:latin typeface="Arial"/>
                <a:cs typeface="Arial"/>
              </a:rPr>
              <a:t>/-</a:t>
            </a:r>
            <a:r>
              <a:rPr sz="2000" b="1" dirty="0">
                <a:latin typeface="Arial"/>
                <a:cs typeface="Arial"/>
              </a:rPr>
              <a:t>)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spc="-114" dirty="0">
                <a:latin typeface="Arial MT"/>
                <a:cs typeface="Arial MT"/>
              </a:rPr>
              <a:t>Therefore,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it </a:t>
            </a:r>
            <a:r>
              <a:rPr sz="2000" spc="-80" dirty="0">
                <a:latin typeface="Arial MT"/>
                <a:cs typeface="Arial MT"/>
              </a:rPr>
              <a:t>was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required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95" dirty="0">
                <a:latin typeface="Arial MT"/>
                <a:cs typeface="Arial MT"/>
              </a:rPr>
              <a:t>make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60" dirty="0">
                <a:latin typeface="Arial MT"/>
                <a:cs typeface="Arial MT"/>
              </a:rPr>
              <a:t>requisite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disclosures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within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trading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days</a:t>
            </a:r>
            <a:r>
              <a:rPr sz="2000" dirty="0">
                <a:latin typeface="Arial MT"/>
                <a:cs typeface="Arial MT"/>
              </a:rPr>
              <a:t> to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Company.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0" dirty="0">
                <a:solidFill>
                  <a:srgbClr val="3477B1"/>
                </a:solidFill>
                <a:latin typeface="Arial MT"/>
                <a:cs typeface="Arial MT"/>
              </a:rPr>
              <a:t>However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he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made </a:t>
            </a:r>
            <a:r>
              <a:rPr sz="2000" b="1" spc="-190" dirty="0">
                <a:solidFill>
                  <a:srgbClr val="3477B1"/>
                </a:solidFill>
                <a:latin typeface="Arial"/>
                <a:cs typeface="Arial"/>
              </a:rPr>
              <a:t>disclosures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3477B1"/>
                </a:solidFill>
                <a:latin typeface="Arial"/>
                <a:cs typeface="Arial"/>
              </a:rPr>
              <a:t>after</a:t>
            </a:r>
            <a:r>
              <a:rPr sz="20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3477B1"/>
                </a:solidFill>
                <a:latin typeface="Arial"/>
                <a:cs typeface="Arial"/>
              </a:rPr>
              <a:t>delay</a:t>
            </a:r>
            <a:r>
              <a:rPr sz="20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 78</a:t>
            </a:r>
            <a:r>
              <a:rPr sz="2000" b="1" spc="-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days.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ts val="2280"/>
              </a:lnSpc>
              <a:spcBef>
                <a:spcPts val="1150"/>
              </a:spcBef>
              <a:buClr>
                <a:srgbClr val="4966AC"/>
              </a:buClr>
              <a:buFont typeface="Microsoft Sans Serif"/>
              <a:buChar char="•"/>
              <a:tabLst>
                <a:tab pos="240665" algn="l"/>
                <a:tab pos="932815" algn="l"/>
                <a:tab pos="1567180" algn="l"/>
                <a:tab pos="2103755" algn="l"/>
                <a:tab pos="2515235" algn="l"/>
                <a:tab pos="3524250" algn="l"/>
                <a:tab pos="4439285" algn="l"/>
                <a:tab pos="4808220" algn="l"/>
                <a:tab pos="5539740" algn="l"/>
                <a:tab pos="5869305" algn="l"/>
                <a:tab pos="6771005" algn="l"/>
                <a:tab pos="7569834" algn="l"/>
                <a:tab pos="7920355" algn="l"/>
                <a:tab pos="8298815" algn="l"/>
                <a:tab pos="9600565" algn="l"/>
                <a:tab pos="10768330" algn="l"/>
              </a:tabLst>
            </a:pPr>
            <a:r>
              <a:rPr sz="2000" spc="-10" dirty="0">
                <a:latin typeface="Arial MT"/>
                <a:cs typeface="Arial MT"/>
              </a:rPr>
              <a:t>There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were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also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18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70" dirty="0">
                <a:latin typeface="Arial MT"/>
                <a:cs typeface="Arial MT"/>
              </a:rPr>
              <a:t>instances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wherein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he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failed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to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30" dirty="0">
                <a:latin typeface="Arial MT"/>
                <a:cs typeface="Arial MT"/>
              </a:rPr>
              <a:t>disclose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details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of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his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55" dirty="0">
                <a:latin typeface="Arial MT"/>
                <a:cs typeface="Arial MT"/>
              </a:rPr>
              <a:t>transactions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pertaining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55" dirty="0">
                <a:latin typeface="Arial MT"/>
                <a:cs typeface="Arial MT"/>
              </a:rPr>
              <a:t>to</a:t>
            </a:r>
            <a:endParaRPr sz="2000">
              <a:latin typeface="Arial MT"/>
              <a:cs typeface="Arial MT"/>
            </a:endParaRPr>
          </a:p>
          <a:p>
            <a:pPr marL="241300">
              <a:lnSpc>
                <a:spcPts val="2280"/>
              </a:lnSpc>
            </a:pPr>
            <a:r>
              <a:rPr sz="2000" spc="-95" dirty="0">
                <a:latin typeface="Arial MT"/>
                <a:cs typeface="Arial MT"/>
              </a:rPr>
              <a:t>derivatives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time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made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80" dirty="0">
                <a:latin typeface="Arial MT"/>
                <a:cs typeface="Arial MT"/>
              </a:rPr>
              <a:t>subsequent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belated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70" dirty="0">
                <a:latin typeface="Arial MT"/>
                <a:cs typeface="Arial MT"/>
              </a:rPr>
              <a:t>disclosures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95" dirty="0">
                <a:latin typeface="Arial MT"/>
                <a:cs typeface="Arial MT"/>
              </a:rPr>
              <a:t>February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26,</a:t>
            </a:r>
            <a:r>
              <a:rPr sz="2000" spc="-10" dirty="0">
                <a:latin typeface="Arial MT"/>
                <a:cs typeface="Arial MT"/>
              </a:rPr>
              <a:t> 2020</a:t>
            </a:r>
            <a:r>
              <a:rPr sz="2000" b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6350" indent="-228600" algn="just">
              <a:lnSpc>
                <a:spcPct val="90100"/>
              </a:lnSpc>
              <a:spcBef>
                <a:spcPts val="1420"/>
              </a:spcBef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4966AC"/>
                </a:solidFill>
                <a:latin typeface="Arial"/>
                <a:cs typeface="Arial"/>
              </a:rPr>
              <a:t>	</a:t>
            </a:r>
            <a:r>
              <a:rPr sz="2000" b="1" spc="-150" dirty="0">
                <a:latin typeface="Arial"/>
                <a:cs typeface="Arial"/>
              </a:rPr>
              <a:t>Company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imposed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monetary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3477B1"/>
                </a:solidFill>
                <a:latin typeface="Arial"/>
                <a:cs typeface="Arial"/>
              </a:rPr>
              <a:t>penalty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0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Rs.</a:t>
            </a:r>
            <a:r>
              <a:rPr sz="20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4,80,376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3477B1"/>
                </a:solidFill>
                <a:latin typeface="Arial"/>
                <a:cs typeface="Arial"/>
              </a:rPr>
              <a:t>prohibited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3477B1"/>
                </a:solidFill>
                <a:latin typeface="Arial"/>
                <a:cs typeface="Arial"/>
              </a:rPr>
              <a:t>Noticee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477B1"/>
                </a:solidFill>
                <a:latin typeface="Arial"/>
                <a:cs typeface="Arial"/>
              </a:rPr>
              <a:t>from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trading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in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derivate</a:t>
            </a:r>
            <a:r>
              <a:rPr sz="20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3477B1"/>
                </a:solidFill>
                <a:latin typeface="Arial"/>
                <a:cs typeface="Arial"/>
              </a:rPr>
              <a:t>segments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3477B1"/>
                </a:solidFill>
                <a:latin typeface="Arial"/>
                <a:cs typeface="Arial"/>
              </a:rPr>
              <a:t>ITC</a:t>
            </a:r>
            <a:r>
              <a:rPr sz="2000" b="1" spc="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perpetuity.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Noticee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was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further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downgraded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his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appraisal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rating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3477B1"/>
                </a:solidFill>
                <a:latin typeface="Arial"/>
                <a:cs typeface="Arial"/>
              </a:rPr>
              <a:t>one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rank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for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year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477B1"/>
                </a:solidFill>
                <a:latin typeface="Arial"/>
                <a:cs typeface="Arial"/>
              </a:rPr>
              <a:t>2019-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20.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50"/>
              </a:spcBef>
              <a:buClr>
                <a:srgbClr val="4966AC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2000" spc="-320" dirty="0">
                <a:latin typeface="Arial MT"/>
                <a:cs typeface="Arial MT"/>
              </a:rPr>
              <a:t>SEBI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keeping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95" dirty="0">
                <a:latin typeface="Arial MT"/>
                <a:cs typeface="Arial MT"/>
              </a:rPr>
              <a:t>into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above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penalties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imposed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Company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levied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619DD1"/>
                </a:solidFill>
                <a:latin typeface="Arial"/>
                <a:cs typeface="Arial"/>
              </a:rPr>
              <a:t>additional</a:t>
            </a:r>
            <a:r>
              <a:rPr sz="2000" b="1" spc="-1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619DD1"/>
                </a:solidFill>
                <a:latin typeface="Arial"/>
                <a:cs typeface="Arial"/>
              </a:rPr>
              <a:t>penalty</a:t>
            </a:r>
            <a:r>
              <a:rPr sz="2000" b="1" spc="-2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19DD1"/>
                </a:solidFill>
                <a:latin typeface="Arial"/>
                <a:cs typeface="Arial"/>
              </a:rPr>
              <a:t>of</a:t>
            </a:r>
            <a:r>
              <a:rPr sz="2000" b="1" spc="11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619DD1"/>
                </a:solidFill>
                <a:latin typeface="Arial"/>
                <a:cs typeface="Arial"/>
              </a:rPr>
              <a:t>Rs.</a:t>
            </a:r>
            <a:r>
              <a:rPr sz="2000" b="1" spc="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619DD1"/>
                </a:solidFill>
                <a:latin typeface="Arial"/>
                <a:cs typeface="Arial"/>
              </a:rPr>
              <a:t>1,00,000.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91596" y="721868"/>
            <a:ext cx="1403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0039"/>
                </a:solidFill>
                <a:latin typeface="Tahoma"/>
                <a:cs typeface="Tahoma"/>
              </a:rPr>
              <a:t>Year</a:t>
            </a:r>
            <a:r>
              <a:rPr sz="2000" b="1" spc="-75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0039"/>
                </a:solidFill>
                <a:latin typeface="Tahoma"/>
                <a:cs typeface="Tahoma"/>
              </a:rPr>
              <a:t>-</a:t>
            </a:r>
            <a:r>
              <a:rPr sz="2000" b="1" spc="-105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000039"/>
                </a:solidFill>
                <a:latin typeface="Tahoma"/>
                <a:cs typeface="Tahoma"/>
              </a:rPr>
              <a:t>2021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412" y="6341364"/>
            <a:ext cx="302260" cy="254557"/>
          </a:xfrm>
          <a:prstGeom prst="rect">
            <a:avLst/>
          </a:prstGeom>
          <a:ln w="9143">
            <a:solidFill>
              <a:srgbClr val="619DD1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lang="en-US" sz="1000" spc="-25" dirty="0" smtClean="0">
                <a:solidFill>
                  <a:srgbClr val="0D0D0D"/>
                </a:solidFill>
                <a:latin typeface="Trebuchet MS"/>
                <a:cs typeface="Trebuchet MS"/>
              </a:rPr>
              <a:t>15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7654" y="741704"/>
            <a:ext cx="1524000" cy="7575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LAWS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0207" y="620013"/>
            <a:ext cx="6788150" cy="836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TRADING</a:t>
            </a:r>
            <a:r>
              <a:rPr sz="2650" u="sng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2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WHILE</a:t>
            </a:r>
            <a:r>
              <a:rPr sz="2650" u="sng" spc="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2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sz="2650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POSSESSION</a:t>
            </a:r>
            <a:r>
              <a:rPr sz="2650" u="sng" spc="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2650" u="sng" spc="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2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UPSI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u="sng" spc="-3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sz="2650"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sz="2650" u="sng" spc="-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matter</a:t>
            </a:r>
            <a:r>
              <a:rPr sz="265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2650" u="sng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Infosys</a:t>
            </a:r>
            <a:r>
              <a:rPr sz="265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Limited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879" y="1664969"/>
            <a:ext cx="11175365" cy="33682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marR="6985" indent="-228600" algn="just">
              <a:lnSpc>
                <a:spcPts val="2160"/>
              </a:lnSpc>
              <a:spcBef>
                <a:spcPts val="365"/>
              </a:spcBef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4966AC"/>
                </a:solidFill>
                <a:latin typeface="Arial"/>
                <a:cs typeface="Arial"/>
              </a:rPr>
              <a:t>	</a:t>
            </a:r>
            <a:r>
              <a:rPr sz="2000" b="1" spc="-305" dirty="0">
                <a:solidFill>
                  <a:srgbClr val="3477B1"/>
                </a:solidFill>
                <a:latin typeface="Arial"/>
                <a:cs typeface="Arial"/>
              </a:rPr>
              <a:t>SEBI</a:t>
            </a:r>
            <a:r>
              <a:rPr sz="2000" b="1" spc="1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had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found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Capital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One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65" dirty="0">
                <a:latin typeface="Arial MT"/>
                <a:cs typeface="Arial MT"/>
              </a:rPr>
              <a:t>Tesora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Capital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traded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F&amp;O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Infosys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spc="-105" dirty="0">
                <a:latin typeface="Arial MT"/>
                <a:cs typeface="Arial MT"/>
              </a:rPr>
              <a:t>just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b="1" spc="-90" dirty="0">
                <a:solidFill>
                  <a:srgbClr val="3477B1"/>
                </a:solidFill>
                <a:latin typeface="Arial"/>
                <a:cs typeface="Arial"/>
              </a:rPr>
              <a:t>prior</a:t>
            </a:r>
            <a:r>
              <a:rPr sz="20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 </a:t>
            </a:r>
            <a:r>
              <a:rPr sz="2000" spc="-165" dirty="0">
                <a:latin typeface="Arial MT"/>
                <a:cs typeface="Arial MT"/>
              </a:rPr>
              <a:t>announcement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b="1" spc="-120" dirty="0">
                <a:solidFill>
                  <a:srgbClr val="619DD1"/>
                </a:solidFill>
                <a:latin typeface="Arial"/>
                <a:cs typeface="Arial"/>
              </a:rPr>
              <a:t>June</a:t>
            </a:r>
            <a:r>
              <a:rPr sz="2000" b="1" spc="-1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19DD1"/>
                </a:solidFill>
                <a:latin typeface="Arial"/>
                <a:cs typeface="Arial"/>
              </a:rPr>
              <a:t>2020</a:t>
            </a:r>
            <a:r>
              <a:rPr sz="2000" b="1" spc="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619DD1"/>
                </a:solidFill>
                <a:latin typeface="Arial"/>
                <a:cs typeface="Arial"/>
              </a:rPr>
              <a:t>quarter</a:t>
            </a:r>
            <a:r>
              <a:rPr sz="2000" b="1" spc="-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619DD1"/>
                </a:solidFill>
                <a:latin typeface="Arial"/>
                <a:cs typeface="Arial"/>
              </a:rPr>
              <a:t>results</a:t>
            </a:r>
            <a:r>
              <a:rPr sz="2000" spc="-135" dirty="0">
                <a:solidFill>
                  <a:srgbClr val="000039"/>
                </a:solidFill>
                <a:latin typeface="Arial MT"/>
                <a:cs typeface="Arial MT"/>
              </a:rPr>
              <a:t>,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based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alleged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insider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information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from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 </a:t>
            </a:r>
            <a:r>
              <a:rPr sz="2000" spc="-55" dirty="0">
                <a:latin typeface="Arial MT"/>
                <a:cs typeface="Arial MT"/>
              </a:rPr>
              <a:t>Designated </a:t>
            </a:r>
            <a:r>
              <a:rPr sz="2000" spc="-229" dirty="0">
                <a:latin typeface="Arial MT"/>
                <a:cs typeface="Arial MT"/>
              </a:rPr>
              <a:t>Persons,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70" dirty="0">
                <a:latin typeface="Arial MT"/>
                <a:cs typeface="Arial MT"/>
              </a:rPr>
              <a:t>who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virtue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their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role/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10" dirty="0">
                <a:latin typeface="Arial MT"/>
                <a:cs typeface="Arial MT"/>
              </a:rPr>
              <a:t>designation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have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an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25" dirty="0">
                <a:latin typeface="Arial MT"/>
                <a:cs typeface="Arial MT"/>
              </a:rPr>
              <a:t>access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75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04" dirty="0">
                <a:latin typeface="Arial MT"/>
                <a:cs typeface="Arial MT"/>
              </a:rPr>
              <a:t>possession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UPSI.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25"/>
              </a:spcBef>
              <a:buClr>
                <a:srgbClr val="4966AC"/>
              </a:buClr>
              <a:buFont typeface="Microsoft Sans Serif"/>
              <a:buChar char="•"/>
            </a:pPr>
            <a:endParaRPr sz="2000" dirty="0">
              <a:latin typeface="Arial MT"/>
              <a:cs typeface="Arial MT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5"/>
              </a:spcBef>
              <a:buClr>
                <a:srgbClr val="4966AC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000" spc="-245" dirty="0">
                <a:solidFill>
                  <a:srgbClr val="000039"/>
                </a:solidFill>
                <a:latin typeface="Arial MT"/>
                <a:cs typeface="Arial MT"/>
              </a:rPr>
              <a:t>This</a:t>
            </a:r>
            <a:r>
              <a:rPr sz="2000" spc="10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prima-</a:t>
            </a:r>
            <a:r>
              <a:rPr sz="2000" spc="-10" dirty="0">
                <a:solidFill>
                  <a:srgbClr val="000039"/>
                </a:solidFill>
                <a:latin typeface="Arial MT"/>
                <a:cs typeface="Arial MT"/>
              </a:rPr>
              <a:t>facie</a:t>
            </a:r>
            <a:r>
              <a:rPr sz="2000" spc="-1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85" dirty="0">
                <a:solidFill>
                  <a:srgbClr val="000039"/>
                </a:solidFill>
                <a:latin typeface="Arial MT"/>
                <a:cs typeface="Arial MT"/>
              </a:rPr>
              <a:t>observation</a:t>
            </a:r>
            <a:r>
              <a:rPr sz="2000" spc="-5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95" dirty="0">
                <a:solidFill>
                  <a:srgbClr val="000039"/>
                </a:solidFill>
                <a:latin typeface="Arial MT"/>
                <a:cs typeface="Arial MT"/>
              </a:rPr>
              <a:t>coupled</a:t>
            </a:r>
            <a:r>
              <a:rPr sz="2000" spc="-4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with</a:t>
            </a:r>
            <a:r>
              <a:rPr sz="2000" spc="-5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series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0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3477B1"/>
                </a:solidFill>
                <a:latin typeface="Arial"/>
                <a:cs typeface="Arial"/>
              </a:rPr>
              <a:t>phone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calls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0039"/>
                </a:solidFill>
                <a:latin typeface="Arial MT"/>
                <a:cs typeface="Arial MT"/>
              </a:rPr>
              <a:t>from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20" dirty="0">
                <a:solidFill>
                  <a:srgbClr val="000039"/>
                </a:solidFill>
                <a:latin typeface="Arial MT"/>
                <a:cs typeface="Arial MT"/>
              </a:rPr>
              <a:t>one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05" dirty="0">
                <a:solidFill>
                  <a:srgbClr val="000039"/>
                </a:solidFill>
                <a:latin typeface="Arial MT"/>
                <a:cs typeface="Arial MT"/>
              </a:rPr>
              <a:t>Designated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210" dirty="0">
                <a:solidFill>
                  <a:srgbClr val="000039"/>
                </a:solidFill>
                <a:latin typeface="Arial MT"/>
                <a:cs typeface="Arial MT"/>
              </a:rPr>
              <a:t>Person</a:t>
            </a:r>
            <a:r>
              <a:rPr sz="2000" spc="7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to</a:t>
            </a:r>
            <a:r>
              <a:rPr sz="2000" spc="-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039"/>
                </a:solidFill>
                <a:latin typeface="Arial MT"/>
                <a:cs typeface="Arial MT"/>
              </a:rPr>
              <a:t>other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and </a:t>
            </a:r>
            <a:r>
              <a:rPr sz="2000" spc="-40" dirty="0">
                <a:solidFill>
                  <a:srgbClr val="000039"/>
                </a:solidFill>
                <a:latin typeface="Arial MT"/>
                <a:cs typeface="Arial MT"/>
              </a:rPr>
              <a:t>thereafter</a:t>
            </a:r>
            <a:r>
              <a:rPr sz="2000" spc="-10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from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14" dirty="0">
                <a:solidFill>
                  <a:srgbClr val="000039"/>
                </a:solidFill>
                <a:latin typeface="Arial MT"/>
                <a:cs typeface="Arial MT"/>
              </a:rPr>
              <a:t>Designated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215" dirty="0">
                <a:solidFill>
                  <a:srgbClr val="000039"/>
                </a:solidFill>
                <a:latin typeface="Arial MT"/>
                <a:cs typeface="Arial MT"/>
              </a:rPr>
              <a:t>Person</a:t>
            </a:r>
            <a:r>
              <a:rPr sz="2000" spc="8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b="1" spc="-11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20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3477B1"/>
                </a:solidFill>
                <a:latin typeface="Arial"/>
                <a:cs typeface="Arial"/>
              </a:rPr>
              <a:t>his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cousin</a:t>
            </a:r>
            <a:r>
              <a:rPr sz="2000" b="1" spc="-160" dirty="0">
                <a:solidFill>
                  <a:srgbClr val="000039"/>
                </a:solidFill>
                <a:latin typeface="Arial"/>
                <a:cs typeface="Arial"/>
              </a:rPr>
              <a:t>,</a:t>
            </a:r>
            <a:r>
              <a:rPr sz="2000" b="1" spc="20" dirty="0">
                <a:solidFill>
                  <a:srgbClr val="00003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prior</a:t>
            </a:r>
            <a:r>
              <a:rPr sz="2000" spc="-7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to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70" dirty="0">
                <a:solidFill>
                  <a:srgbClr val="000039"/>
                </a:solidFill>
                <a:latin typeface="Arial MT"/>
                <a:cs typeface="Arial MT"/>
              </a:rPr>
              <a:t>the</a:t>
            </a:r>
            <a:r>
              <a:rPr sz="2000" spc="-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trades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10" dirty="0">
                <a:solidFill>
                  <a:srgbClr val="000039"/>
                </a:solidFill>
                <a:latin typeface="Arial MT"/>
                <a:cs typeface="Arial MT"/>
              </a:rPr>
              <a:t>executed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by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000039"/>
                </a:solidFill>
                <a:latin typeface="Arial MT"/>
                <a:cs typeface="Arial MT"/>
              </a:rPr>
              <a:t>Capital</a:t>
            </a:r>
            <a:r>
              <a:rPr sz="2000" spc="-3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80" dirty="0">
                <a:solidFill>
                  <a:srgbClr val="000039"/>
                </a:solidFill>
                <a:latin typeface="Arial MT"/>
                <a:cs typeface="Arial MT"/>
              </a:rPr>
              <a:t>One</a:t>
            </a:r>
            <a:r>
              <a:rPr sz="2000" spc="-1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05" dirty="0">
                <a:solidFill>
                  <a:srgbClr val="000039"/>
                </a:solidFill>
                <a:latin typeface="Arial MT"/>
                <a:cs typeface="Arial MT"/>
              </a:rPr>
              <a:t>Tesora, </a:t>
            </a:r>
            <a:r>
              <a:rPr sz="2000" spc="-95" dirty="0">
                <a:solidFill>
                  <a:srgbClr val="000039"/>
                </a:solidFill>
                <a:latin typeface="Arial MT"/>
                <a:cs typeface="Arial MT"/>
              </a:rPr>
              <a:t>were</a:t>
            </a:r>
            <a:r>
              <a:rPr sz="2000" spc="-4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30" dirty="0">
                <a:solidFill>
                  <a:srgbClr val="000039"/>
                </a:solidFill>
                <a:latin typeface="Arial MT"/>
                <a:cs typeface="Arial MT"/>
              </a:rPr>
              <a:t>bound</a:t>
            </a:r>
            <a:r>
              <a:rPr sz="2000" spc="-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39"/>
                </a:solidFill>
                <a:latin typeface="Arial MT"/>
                <a:cs typeface="Arial MT"/>
              </a:rPr>
              <a:t>to</a:t>
            </a:r>
            <a:r>
              <a:rPr sz="2000" spc="-13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give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20" dirty="0">
                <a:solidFill>
                  <a:srgbClr val="000039"/>
                </a:solidFill>
                <a:latin typeface="Arial MT"/>
                <a:cs typeface="Arial MT"/>
              </a:rPr>
              <a:t>rise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39"/>
                </a:solidFill>
                <a:latin typeface="Arial MT"/>
                <a:cs typeface="Arial MT"/>
              </a:rPr>
              <a:t>to</a:t>
            </a:r>
            <a:r>
              <a:rPr sz="2000" spc="-8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a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b="1" spc="-125" dirty="0">
                <a:solidFill>
                  <a:srgbClr val="3477B1"/>
                </a:solidFill>
                <a:latin typeface="Arial"/>
                <a:cs typeface="Arial"/>
              </a:rPr>
              <a:t>bonafide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3477B1"/>
                </a:solidFill>
                <a:latin typeface="Arial"/>
                <a:cs typeface="Arial"/>
              </a:rPr>
              <a:t>suspicion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insider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trading</a:t>
            </a:r>
            <a:r>
              <a:rPr sz="2000" spc="-10" dirty="0">
                <a:solidFill>
                  <a:srgbClr val="3477B1"/>
                </a:solidFill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5"/>
              </a:spcBef>
              <a:buClr>
                <a:srgbClr val="4966AC"/>
              </a:buClr>
              <a:buFont typeface="Microsoft Sans Serif"/>
              <a:buChar char="•"/>
            </a:pPr>
            <a:endParaRPr sz="2000" dirty="0">
              <a:latin typeface="Arial MT"/>
              <a:cs typeface="Arial MT"/>
            </a:endParaRPr>
          </a:p>
          <a:p>
            <a:pPr marL="241300" marR="7620" indent="-228600" algn="just">
              <a:lnSpc>
                <a:spcPts val="2160"/>
              </a:lnSpc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4966AC"/>
                </a:solidFill>
                <a:latin typeface="Arial MT"/>
                <a:cs typeface="Arial MT"/>
              </a:rPr>
              <a:t>	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Therefore,</a:t>
            </a:r>
            <a:r>
              <a:rPr sz="2000" spc="18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80" dirty="0">
                <a:solidFill>
                  <a:srgbClr val="000039"/>
                </a:solidFill>
                <a:latin typeface="Arial MT"/>
                <a:cs typeface="Arial MT"/>
              </a:rPr>
              <a:t>pursuant</a:t>
            </a:r>
            <a:r>
              <a:rPr sz="2000" spc="16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to</a:t>
            </a:r>
            <a:r>
              <a:rPr sz="2000" spc="18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completion</a:t>
            </a:r>
            <a:r>
              <a:rPr sz="2000" spc="17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of</a:t>
            </a:r>
            <a:r>
              <a:rPr sz="2000" spc="18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examination</a:t>
            </a:r>
            <a:r>
              <a:rPr sz="2000" spc="17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445" dirty="0">
                <a:solidFill>
                  <a:srgbClr val="000039"/>
                </a:solidFill>
                <a:latin typeface="Arial MT"/>
                <a:cs typeface="Arial MT"/>
              </a:rPr>
              <a:t>/</a:t>
            </a:r>
            <a:r>
              <a:rPr sz="2000" spc="18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000039"/>
                </a:solidFill>
                <a:latin typeface="Arial MT"/>
                <a:cs typeface="Arial MT"/>
              </a:rPr>
              <a:t>investigation</a:t>
            </a:r>
            <a:r>
              <a:rPr sz="2000" spc="17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445" dirty="0">
                <a:solidFill>
                  <a:srgbClr val="000039"/>
                </a:solidFill>
                <a:latin typeface="Arial MT"/>
                <a:cs typeface="Arial MT"/>
              </a:rPr>
              <a:t>/</a:t>
            </a:r>
            <a:r>
              <a:rPr sz="2000" spc="16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proceedings,</a:t>
            </a:r>
            <a:r>
              <a:rPr sz="2000" spc="18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it</a:t>
            </a:r>
            <a:r>
              <a:rPr sz="2000" spc="17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is</a:t>
            </a:r>
            <a:r>
              <a:rPr sz="2000" spc="16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60" dirty="0">
                <a:solidFill>
                  <a:srgbClr val="000039"/>
                </a:solidFill>
                <a:latin typeface="Arial MT"/>
                <a:cs typeface="Arial MT"/>
              </a:rPr>
              <a:t>established</a:t>
            </a:r>
            <a:r>
              <a:rPr sz="2000" spc="17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that </a:t>
            </a:r>
            <a:r>
              <a:rPr sz="2000" spc="-70" dirty="0">
                <a:solidFill>
                  <a:srgbClr val="000039"/>
                </a:solidFill>
                <a:latin typeface="Arial MT"/>
                <a:cs typeface="Arial MT"/>
              </a:rPr>
              <a:t>proceeds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35" dirty="0">
                <a:solidFill>
                  <a:srgbClr val="000039"/>
                </a:solidFill>
                <a:latin typeface="Arial MT"/>
                <a:cs typeface="Arial MT"/>
              </a:rPr>
              <a:t>generated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from</a:t>
            </a:r>
            <a:r>
              <a:rPr sz="2000" spc="-3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45" dirty="0">
                <a:solidFill>
                  <a:srgbClr val="000039"/>
                </a:solidFill>
                <a:latin typeface="Arial MT"/>
                <a:cs typeface="Arial MT"/>
              </a:rPr>
              <a:t>insider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trading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activity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were</a:t>
            </a:r>
            <a:r>
              <a:rPr sz="2000" spc="-2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000039"/>
                </a:solidFill>
                <a:latin typeface="Arial MT"/>
                <a:cs typeface="Arial MT"/>
              </a:rPr>
              <a:t>wrongful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445" dirty="0">
                <a:solidFill>
                  <a:srgbClr val="000039"/>
                </a:solidFill>
                <a:latin typeface="Arial MT"/>
                <a:cs typeface="Arial MT"/>
              </a:rPr>
              <a:t>/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45" dirty="0">
                <a:solidFill>
                  <a:srgbClr val="000039"/>
                </a:solidFill>
                <a:latin typeface="Arial MT"/>
                <a:cs typeface="Arial MT"/>
              </a:rPr>
              <a:t>unlawful</a:t>
            </a:r>
            <a:r>
              <a:rPr sz="20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000039"/>
                </a:solidFill>
                <a:latin typeface="Arial MT"/>
                <a:cs typeface="Arial MT"/>
              </a:rPr>
              <a:t>gains,</a:t>
            </a:r>
            <a:r>
              <a:rPr sz="2000" spc="-3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000039"/>
                </a:solidFill>
                <a:latin typeface="Arial MT"/>
                <a:cs typeface="Arial MT"/>
              </a:rPr>
              <a:t>an</a:t>
            </a:r>
            <a:r>
              <a:rPr sz="2000" spc="-35" dirty="0" smtClean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39"/>
                </a:solidFill>
                <a:latin typeface="Arial MT"/>
                <a:cs typeface="Arial MT"/>
              </a:rPr>
              <a:t>appropriate </a:t>
            </a:r>
            <a:r>
              <a:rPr sz="2000" spc="-90" dirty="0">
                <a:solidFill>
                  <a:srgbClr val="000039"/>
                </a:solidFill>
                <a:latin typeface="Arial MT"/>
                <a:cs typeface="Arial MT"/>
              </a:rPr>
              <a:t>direction</a:t>
            </a:r>
            <a:r>
              <a:rPr sz="2000" spc="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39"/>
                </a:solidFill>
                <a:latin typeface="Arial MT"/>
                <a:cs typeface="Arial MT"/>
              </a:rPr>
              <a:t>of</a:t>
            </a:r>
            <a:r>
              <a:rPr sz="2000" spc="9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2000" spc="-125" dirty="0">
                <a:solidFill>
                  <a:srgbClr val="000039"/>
                </a:solidFill>
                <a:latin typeface="Arial MT"/>
                <a:cs typeface="Arial MT"/>
              </a:rPr>
              <a:t>disgorgement</a:t>
            </a:r>
            <a:r>
              <a:rPr sz="2000" spc="3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lang="en-US" sz="2000" spc="35" smtClean="0">
                <a:solidFill>
                  <a:srgbClr val="000039"/>
                </a:solidFill>
                <a:latin typeface="Arial MT"/>
                <a:cs typeface="Arial MT"/>
              </a:rPr>
              <a:t>was passed </a:t>
            </a:r>
            <a:r>
              <a:rPr sz="2000" spc="-10" smtClean="0">
                <a:solidFill>
                  <a:srgbClr val="000039"/>
                </a:solidFill>
                <a:latin typeface="Arial MT"/>
                <a:cs typeface="Arial MT"/>
              </a:rPr>
              <a:t>against</a:t>
            </a:r>
            <a:r>
              <a:rPr sz="2000" spc="-10" dirty="0">
                <a:solidFill>
                  <a:srgbClr val="000039"/>
                </a:solidFill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85450" y="497535"/>
            <a:ext cx="14046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0039"/>
                </a:solidFill>
                <a:latin typeface="Tahoma"/>
                <a:cs typeface="Tahoma"/>
              </a:rPr>
              <a:t>Year</a:t>
            </a:r>
            <a:r>
              <a:rPr sz="2000" b="1" spc="-80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0039"/>
                </a:solidFill>
                <a:latin typeface="Tahoma"/>
                <a:cs typeface="Tahoma"/>
              </a:rPr>
              <a:t>-</a:t>
            </a:r>
            <a:r>
              <a:rPr sz="2000" b="1" spc="-105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000039"/>
                </a:solidFill>
                <a:latin typeface="Tahoma"/>
                <a:cs typeface="Tahoma"/>
              </a:rPr>
              <a:t>2021</a:t>
            </a:r>
            <a:endParaRPr sz="2000">
              <a:latin typeface="Tahoma"/>
              <a:cs typeface="Tahom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03680" y="5228716"/>
          <a:ext cx="9240520" cy="1543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10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sz="1600" b="1" spc="-4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b="1" spc="-3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-4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entities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BF6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b="1" spc="-4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Proceeds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spc="-10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Capital</a:t>
                      </a:r>
                      <a:r>
                        <a:rPr sz="1600" b="1" spc="2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1600" b="1" spc="-4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Partners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BF6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0" dirty="0">
                          <a:solidFill>
                            <a:srgbClr val="000039"/>
                          </a:solidFill>
                          <a:latin typeface="Microsoft Sans Serif"/>
                          <a:cs typeface="Microsoft Sans Serif"/>
                        </a:rPr>
                        <a:t>₹</a:t>
                      </a:r>
                      <a:r>
                        <a:rPr sz="1600" spc="-10" dirty="0">
                          <a:solidFill>
                            <a:srgbClr val="000039"/>
                          </a:solidFill>
                          <a:latin typeface="Arial MT"/>
                          <a:cs typeface="Arial MT"/>
                        </a:rPr>
                        <a:t>2.8</a:t>
                      </a:r>
                      <a:r>
                        <a:rPr sz="1600" spc="-105" dirty="0">
                          <a:solidFill>
                            <a:srgbClr val="00003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39"/>
                          </a:solidFill>
                          <a:latin typeface="Arial MT"/>
                          <a:cs typeface="Arial MT"/>
                        </a:rPr>
                        <a:t>crore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b="1" spc="-155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Tesora</a:t>
                      </a:r>
                      <a:r>
                        <a:rPr sz="1600" b="1" spc="1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39"/>
                          </a:solidFill>
                          <a:latin typeface="Arial"/>
                          <a:cs typeface="Arial"/>
                        </a:rPr>
                        <a:t>Capital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BF6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-10" dirty="0">
                          <a:solidFill>
                            <a:srgbClr val="000039"/>
                          </a:solidFill>
                          <a:latin typeface="Microsoft Sans Serif"/>
                          <a:cs typeface="Microsoft Sans Serif"/>
                        </a:rPr>
                        <a:t>₹</a:t>
                      </a:r>
                      <a:r>
                        <a:rPr sz="1600" spc="-10" dirty="0">
                          <a:solidFill>
                            <a:srgbClr val="000039"/>
                          </a:solidFill>
                          <a:latin typeface="Arial MT"/>
                          <a:cs typeface="Arial MT"/>
                        </a:rPr>
                        <a:t>26.8</a:t>
                      </a:r>
                      <a:r>
                        <a:rPr sz="1600" spc="-105" dirty="0">
                          <a:solidFill>
                            <a:srgbClr val="00003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20" dirty="0">
                          <a:solidFill>
                            <a:srgbClr val="000039"/>
                          </a:solidFill>
                          <a:latin typeface="Arial MT"/>
                          <a:cs typeface="Arial MT"/>
                        </a:rPr>
                        <a:t>lakh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F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6477000"/>
            <a:ext cx="38792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2153" y="689836"/>
            <a:ext cx="1524000" cy="7575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LAWS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616" y="709625"/>
            <a:ext cx="7581265" cy="8375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50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TRADING</a:t>
            </a:r>
            <a:r>
              <a:rPr sz="2650" u="sng" spc="-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WINDOW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u="sng" spc="-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sz="2650" u="sng" spc="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sz="2650" u="sng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matter</a:t>
            </a:r>
            <a:r>
              <a:rPr sz="2650" u="sng" spc="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2650" u="sng" spc="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Indiabulls</a:t>
            </a:r>
            <a:r>
              <a:rPr sz="2650" u="sng" spc="1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Ventures</a:t>
            </a:r>
            <a:r>
              <a:rPr sz="2650" u="sng" spc="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Limited</a:t>
            </a:r>
            <a:endParaRPr sz="26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673" y="1908175"/>
            <a:ext cx="11102975" cy="44310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8890" indent="-228600" algn="just">
              <a:lnSpc>
                <a:spcPct val="90000"/>
              </a:lnSpc>
              <a:spcBef>
                <a:spcPts val="330"/>
              </a:spcBef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4966AC"/>
                </a:solidFill>
                <a:latin typeface="Arial MT"/>
                <a:cs typeface="Arial MT"/>
              </a:rPr>
              <a:t>	</a:t>
            </a:r>
            <a:r>
              <a:rPr sz="2000" spc="-375" dirty="0">
                <a:latin typeface="Arial MT"/>
                <a:cs typeface="Arial MT"/>
              </a:rPr>
              <a:t>SEBI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spc="-229" dirty="0">
                <a:latin typeface="Arial MT"/>
                <a:cs typeface="Arial MT"/>
              </a:rPr>
              <a:t>has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slapped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total</a:t>
            </a:r>
            <a:r>
              <a:rPr sz="2000" spc="-13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fine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b="1" spc="-409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2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1.05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3477B1"/>
                </a:solidFill>
                <a:latin typeface="Arial"/>
                <a:cs typeface="Arial"/>
              </a:rPr>
              <a:t>crore</a:t>
            </a:r>
            <a:r>
              <a:rPr sz="2000" b="1" spc="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spc="-225" dirty="0">
                <a:latin typeface="Arial MT"/>
                <a:cs typeface="Arial MT"/>
              </a:rPr>
              <a:t>on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Indiabulls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Venture,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its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former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non-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executive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director,</a:t>
            </a:r>
            <a:r>
              <a:rPr sz="2000" b="1" spc="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her </a:t>
            </a:r>
            <a:r>
              <a:rPr sz="2000" b="1" spc="-170" dirty="0">
                <a:solidFill>
                  <a:srgbClr val="3477B1"/>
                </a:solidFill>
                <a:latin typeface="Arial"/>
                <a:cs typeface="Arial"/>
              </a:rPr>
              <a:t>husband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3477B1"/>
                </a:solidFill>
                <a:latin typeface="Arial"/>
                <a:cs typeface="Arial"/>
              </a:rPr>
              <a:t>secretary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contravening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the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Prohibition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Insider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Trading </a:t>
            </a:r>
            <a:r>
              <a:rPr sz="2000" spc="-235" dirty="0">
                <a:latin typeface="Arial MT"/>
                <a:cs typeface="Arial MT"/>
              </a:rPr>
              <a:t>(PIT)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spc="-229" dirty="0">
                <a:latin typeface="Arial MT"/>
                <a:cs typeface="Arial MT"/>
              </a:rPr>
              <a:t>norms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40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trading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in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scrip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the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Company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while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in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210" dirty="0">
                <a:latin typeface="Arial MT"/>
                <a:cs typeface="Arial MT"/>
              </a:rPr>
              <a:t>possession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unpublished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price-</a:t>
            </a:r>
            <a:r>
              <a:rPr sz="2000" spc="-165" dirty="0">
                <a:latin typeface="Arial MT"/>
                <a:cs typeface="Arial MT"/>
              </a:rPr>
              <a:t>sensitive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information </a:t>
            </a:r>
            <a:r>
              <a:rPr sz="2000" spc="-225" dirty="0">
                <a:latin typeface="Arial MT"/>
                <a:cs typeface="Arial MT"/>
              </a:rPr>
              <a:t>(UPSI)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95" dirty="0">
                <a:latin typeface="Arial MT"/>
                <a:cs typeface="Arial MT"/>
              </a:rPr>
              <a:t>when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trading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477B1"/>
                </a:solidFill>
                <a:latin typeface="Arial"/>
                <a:cs typeface="Arial"/>
              </a:rPr>
              <a:t>window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spc="-130" dirty="0">
                <a:latin typeface="Arial MT"/>
                <a:cs typeface="Arial MT"/>
              </a:rPr>
              <a:t>ought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have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been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closed.</a:t>
            </a:r>
            <a:endParaRPr sz="2000">
              <a:latin typeface="Arial MT"/>
              <a:cs typeface="Arial MT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395"/>
              </a:spcBef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4966AC"/>
                </a:solidFill>
                <a:latin typeface="Arial MT"/>
                <a:cs typeface="Arial MT"/>
              </a:rPr>
              <a:t>	</a:t>
            </a:r>
            <a:r>
              <a:rPr sz="2000" spc="-75" dirty="0">
                <a:latin typeface="Arial MT"/>
                <a:cs typeface="Arial MT"/>
              </a:rPr>
              <a:t>Former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Executive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Director,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her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husband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(who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also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60" dirty="0">
                <a:latin typeface="Arial MT"/>
                <a:cs typeface="Arial MT"/>
              </a:rPr>
              <a:t>employee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60" dirty="0">
                <a:latin typeface="Arial MT"/>
                <a:cs typeface="Arial MT"/>
              </a:rPr>
              <a:t>Indiabulls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Real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Estate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55" dirty="0">
                <a:latin typeface="Arial MT"/>
                <a:cs typeface="Arial MT"/>
              </a:rPr>
              <a:t>Limited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&amp; </a:t>
            </a:r>
            <a:r>
              <a:rPr sz="2000" spc="-90" dirty="0">
                <a:latin typeface="Arial MT"/>
                <a:cs typeface="Arial MT"/>
              </a:rPr>
              <a:t>thereby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associated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with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Indiabulls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Group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65" dirty="0">
                <a:latin typeface="Arial MT"/>
                <a:cs typeface="Arial MT"/>
              </a:rPr>
              <a:t>Companies)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along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with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other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8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55" dirty="0">
                <a:latin typeface="Arial MT"/>
                <a:cs typeface="Arial MT"/>
              </a:rPr>
              <a:t>connected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185" dirty="0">
                <a:latin typeface="Arial MT"/>
                <a:cs typeface="Arial MT"/>
              </a:rPr>
              <a:t>persons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made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collectiv</a:t>
            </a:r>
            <a:r>
              <a:rPr sz="2000" spc="-40" dirty="0">
                <a:solidFill>
                  <a:srgbClr val="000039"/>
                </a:solidFill>
                <a:latin typeface="Arial MT"/>
                <a:cs typeface="Arial MT"/>
              </a:rPr>
              <a:t>e </a:t>
            </a:r>
            <a:r>
              <a:rPr sz="2000" b="1" spc="-114" dirty="0">
                <a:solidFill>
                  <a:srgbClr val="3477B1"/>
                </a:solidFill>
                <a:latin typeface="Arial"/>
                <a:cs typeface="Arial"/>
              </a:rPr>
              <a:t>wrongful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gains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477B1"/>
                </a:solidFill>
                <a:latin typeface="Arial MT"/>
                <a:cs typeface="Arial MT"/>
              </a:rPr>
              <a:t>of</a:t>
            </a:r>
            <a:r>
              <a:rPr sz="2000" spc="-20" dirty="0">
                <a:solidFill>
                  <a:srgbClr val="3477B1"/>
                </a:solidFill>
                <a:latin typeface="Arial MT"/>
                <a:cs typeface="Arial MT"/>
              </a:rPr>
              <a:t> </a:t>
            </a:r>
            <a:r>
              <a:rPr sz="2000" b="1" spc="-290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3477B1"/>
                </a:solidFill>
                <a:latin typeface="Arial"/>
                <a:cs typeface="Arial"/>
              </a:rPr>
              <a:t>74.52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lakh.</a:t>
            </a:r>
            <a:endParaRPr sz="2000">
              <a:latin typeface="Arial"/>
              <a:cs typeface="Arial"/>
            </a:endParaRPr>
          </a:p>
          <a:p>
            <a:pPr marL="241300" marR="6985" indent="-228600" algn="just">
              <a:lnSpc>
                <a:spcPct val="90000"/>
              </a:lnSpc>
              <a:spcBef>
                <a:spcPts val="1395"/>
              </a:spcBef>
              <a:buFont typeface="Microsoft Sans Serif"/>
              <a:buChar char="•"/>
              <a:tabLst>
                <a:tab pos="241300" algn="l"/>
                <a:tab pos="242570" algn="l"/>
              </a:tabLst>
            </a:pPr>
            <a:r>
              <a:rPr sz="2000" dirty="0">
                <a:solidFill>
                  <a:srgbClr val="4966AC"/>
                </a:solidFill>
                <a:latin typeface="Arial MT"/>
                <a:cs typeface="Arial MT"/>
              </a:rPr>
              <a:t>	</a:t>
            </a:r>
            <a:r>
              <a:rPr sz="2000" spc="-170" dirty="0">
                <a:latin typeface="Arial MT"/>
                <a:cs typeface="Arial MT"/>
              </a:rPr>
              <a:t>For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violation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110" dirty="0">
                <a:latin typeface="Arial MT"/>
                <a:cs typeface="Arial MT"/>
              </a:rPr>
              <a:t>insider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60" dirty="0">
                <a:latin typeface="Arial MT"/>
                <a:cs typeface="Arial MT"/>
              </a:rPr>
              <a:t>trading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95" dirty="0">
                <a:latin typeface="Arial MT"/>
                <a:cs typeface="Arial MT"/>
              </a:rPr>
              <a:t>norms,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b="1" spc="-305" dirty="0">
                <a:solidFill>
                  <a:srgbClr val="3477B1"/>
                </a:solidFill>
                <a:latin typeface="Arial"/>
                <a:cs typeface="Arial"/>
              </a:rPr>
              <a:t>SEBI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fined,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3477B1"/>
                </a:solidFill>
                <a:latin typeface="Arial"/>
                <a:cs typeface="Arial"/>
              </a:rPr>
              <a:t>Rs.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477B1"/>
                </a:solidFill>
                <a:latin typeface="Arial"/>
                <a:cs typeface="Arial"/>
              </a:rPr>
              <a:t>25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lakh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each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Executive</a:t>
            </a:r>
            <a:r>
              <a:rPr sz="20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3477B1"/>
                </a:solidFill>
                <a:latin typeface="Arial"/>
                <a:cs typeface="Arial"/>
              </a:rPr>
              <a:t>Director</a:t>
            </a:r>
            <a:r>
              <a:rPr sz="2000" b="1" spc="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4" dirty="0">
                <a:solidFill>
                  <a:srgbClr val="3477B1"/>
                </a:solidFill>
                <a:latin typeface="Arial"/>
                <a:cs typeface="Arial"/>
              </a:rPr>
              <a:t>&amp;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3477B1"/>
                </a:solidFill>
                <a:latin typeface="Arial"/>
                <a:cs typeface="Arial"/>
              </a:rPr>
              <a:t>her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husband,</a:t>
            </a:r>
            <a:r>
              <a:rPr sz="2000" b="1" spc="-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3477B1"/>
                </a:solidFill>
                <a:latin typeface="Arial"/>
                <a:cs typeface="Arial"/>
              </a:rPr>
              <a:t>fine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477B1"/>
                </a:solidFill>
                <a:latin typeface="Arial"/>
                <a:cs typeface="Arial"/>
              </a:rPr>
              <a:t>50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lakh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Indiabulls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Venture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3477B1"/>
                </a:solidFill>
                <a:latin typeface="Arial"/>
                <a:cs typeface="Arial"/>
              </a:rPr>
              <a:t>5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lakh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sz="20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sz="20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secretary</a:t>
            </a:r>
            <a:r>
              <a:rPr sz="2000" b="1" spc="-160" dirty="0">
                <a:solidFill>
                  <a:srgbClr val="000039"/>
                </a:solidFill>
                <a:latin typeface="Arial"/>
                <a:cs typeface="Arial"/>
              </a:rPr>
              <a:t>,</a:t>
            </a:r>
            <a:r>
              <a:rPr sz="2000" b="1" spc="5" dirty="0">
                <a:solidFill>
                  <a:srgbClr val="000039"/>
                </a:solidFill>
                <a:latin typeface="Arial"/>
                <a:cs typeface="Arial"/>
              </a:rPr>
              <a:t> </a:t>
            </a:r>
            <a:r>
              <a:rPr sz="2000" spc="-180" dirty="0">
                <a:latin typeface="Arial MT"/>
                <a:cs typeface="Arial MT"/>
              </a:rPr>
              <a:t>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55" dirty="0">
                <a:latin typeface="Arial MT"/>
                <a:cs typeface="Arial MT"/>
              </a:rPr>
              <a:t>company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failed </a:t>
            </a:r>
            <a:r>
              <a:rPr sz="2000" spc="-65" dirty="0">
                <a:latin typeface="Arial MT"/>
                <a:cs typeface="Arial MT"/>
              </a:rPr>
              <a:t>to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fulfil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the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responsibility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to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55" dirty="0">
                <a:latin typeface="Arial MT"/>
                <a:cs typeface="Arial MT"/>
              </a:rPr>
              <a:t>notify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the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trading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3477B1"/>
                </a:solidFill>
                <a:latin typeface="Arial"/>
                <a:cs typeface="Arial"/>
              </a:rPr>
              <a:t>window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closure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period</a:t>
            </a:r>
            <a:r>
              <a:rPr sz="20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spc="-110" dirty="0">
                <a:latin typeface="Arial MT"/>
                <a:cs typeface="Arial MT"/>
              </a:rPr>
              <a:t>while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the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55" dirty="0">
                <a:latin typeface="Arial MT"/>
                <a:cs typeface="Arial MT"/>
              </a:rPr>
              <a:t>Company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0" dirty="0">
                <a:latin typeface="Arial MT"/>
                <a:cs typeface="Arial MT"/>
              </a:rPr>
              <a:t>Secretary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failed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monitor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adherence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to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same.</a:t>
            </a:r>
            <a:endParaRPr sz="2000">
              <a:latin typeface="Arial MT"/>
              <a:cs typeface="Arial MT"/>
            </a:endParaRPr>
          </a:p>
          <a:p>
            <a:pPr marL="241300" marR="7620" indent="-228600" algn="just">
              <a:lnSpc>
                <a:spcPct val="90000"/>
              </a:lnSpc>
              <a:spcBef>
                <a:spcPts val="1415"/>
              </a:spcBef>
              <a:buClr>
                <a:srgbClr val="4966AC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notifying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trading </a:t>
            </a:r>
            <a:r>
              <a:rPr sz="2000" spc="-50" dirty="0">
                <a:latin typeface="Arial MT"/>
                <a:cs typeface="Arial MT"/>
              </a:rPr>
              <a:t>window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 not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95" dirty="0">
                <a:latin typeface="Arial MT"/>
                <a:cs typeface="Arial MT"/>
              </a:rPr>
              <a:t>closing</a:t>
            </a:r>
            <a:r>
              <a:rPr sz="2000" dirty="0">
                <a:latin typeface="Arial MT"/>
                <a:cs typeface="Arial MT"/>
              </a:rPr>
              <a:t> the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trading </a:t>
            </a:r>
            <a:r>
              <a:rPr sz="2000" spc="-50" dirty="0">
                <a:latin typeface="Arial MT"/>
                <a:cs typeface="Arial MT"/>
              </a:rPr>
              <a:t>window</a:t>
            </a:r>
            <a:r>
              <a:rPr sz="2000" spc="-20" dirty="0">
                <a:latin typeface="Arial MT"/>
                <a:cs typeface="Arial MT"/>
              </a:rPr>
              <a:t> during</a:t>
            </a:r>
            <a:r>
              <a:rPr sz="2000" dirty="0">
                <a:latin typeface="Arial MT"/>
                <a:cs typeface="Arial MT"/>
              </a:rPr>
              <a:t> the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260" dirty="0">
                <a:latin typeface="Arial MT"/>
                <a:cs typeface="Arial MT"/>
              </a:rPr>
              <a:t>UPSI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period,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they </a:t>
            </a:r>
            <a:r>
              <a:rPr sz="2000" dirty="0">
                <a:latin typeface="Arial MT"/>
                <a:cs typeface="Arial MT"/>
              </a:rPr>
              <a:t>violated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norms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specified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spc="-55" dirty="0">
                <a:latin typeface="Arial MT"/>
                <a:cs typeface="Arial MT"/>
              </a:rPr>
              <a:t>under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275" dirty="0">
                <a:latin typeface="Arial MT"/>
                <a:cs typeface="Arial MT"/>
              </a:rPr>
              <a:t>PIT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regulations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pertaining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190" dirty="0">
                <a:latin typeface="Arial MT"/>
                <a:cs typeface="Arial MT"/>
              </a:rPr>
              <a:t>minimum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75" dirty="0">
                <a:latin typeface="Arial MT"/>
                <a:cs typeface="Arial MT"/>
              </a:rPr>
              <a:t>standards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code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conduct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to </a:t>
            </a:r>
            <a:r>
              <a:rPr sz="2000" spc="-85" dirty="0">
                <a:latin typeface="Arial MT"/>
                <a:cs typeface="Arial MT"/>
              </a:rPr>
              <a:t>regulate,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30" dirty="0">
                <a:latin typeface="Arial MT"/>
                <a:cs typeface="Arial MT"/>
              </a:rPr>
              <a:t>monitor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90" dirty="0">
                <a:latin typeface="Arial MT"/>
                <a:cs typeface="Arial MT"/>
              </a:rPr>
              <a:t>and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report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trading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insiders.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3802" y="513080"/>
            <a:ext cx="14046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0039"/>
                </a:solidFill>
                <a:latin typeface="Tahoma"/>
                <a:cs typeface="Tahoma"/>
              </a:rPr>
              <a:t>Year</a:t>
            </a:r>
            <a:r>
              <a:rPr sz="2000" b="1" spc="-80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0039"/>
                </a:solidFill>
                <a:latin typeface="Tahoma"/>
                <a:cs typeface="Tahoma"/>
              </a:rPr>
              <a:t>-</a:t>
            </a:r>
            <a:r>
              <a:rPr sz="2000" b="1" spc="-105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000039"/>
                </a:solidFill>
                <a:latin typeface="Tahoma"/>
                <a:cs typeface="Tahoma"/>
              </a:rPr>
              <a:t>2021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477000"/>
            <a:ext cx="458216" cy="223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9510" y="716552"/>
            <a:ext cx="1524000" cy="7575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LAWS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4215" y="812418"/>
            <a:ext cx="9476105" cy="837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TRADING</a:t>
            </a:r>
            <a:r>
              <a:rPr sz="2650" u="sng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THROUGH</a:t>
            </a:r>
            <a:r>
              <a:rPr sz="2650" u="sng" spc="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PORTFOLIO</a:t>
            </a:r>
            <a:r>
              <a:rPr sz="2650" u="sng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MANAGEMENT</a:t>
            </a:r>
            <a:r>
              <a:rPr sz="2650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SCHEME</a:t>
            </a:r>
            <a:endParaRPr sz="26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650" u="sng" spc="-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</a:t>
            </a:r>
            <a:r>
              <a:rPr sz="2650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the</a:t>
            </a:r>
            <a:r>
              <a:rPr sz="265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matter</a:t>
            </a:r>
            <a:r>
              <a:rPr sz="2650" u="sng" spc="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Of</a:t>
            </a:r>
            <a:r>
              <a:rPr sz="2650" u="sng" spc="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Infosys</a:t>
            </a:r>
            <a:r>
              <a:rPr sz="2650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Limited</a:t>
            </a:r>
            <a:r>
              <a:rPr sz="2650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5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Securities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415" y="2575687"/>
            <a:ext cx="10499725" cy="23329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0665" marR="6350" indent="-228600" algn="just">
              <a:lnSpc>
                <a:spcPct val="90000"/>
              </a:lnSpc>
              <a:spcBef>
                <a:spcPts val="330"/>
              </a:spcBef>
              <a:buFont typeface="Microsoft Sans Serif"/>
              <a:buChar char="•"/>
              <a:tabLst>
                <a:tab pos="240665" algn="l"/>
                <a:tab pos="241935" algn="l"/>
              </a:tabLst>
            </a:pPr>
            <a:r>
              <a:rPr sz="2000" dirty="0">
                <a:solidFill>
                  <a:srgbClr val="4966AC"/>
                </a:solidFill>
                <a:latin typeface="Arial"/>
                <a:cs typeface="Arial"/>
              </a:rPr>
              <a:t>	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Infosys,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on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3477B1"/>
                </a:solidFill>
                <a:latin typeface="Arial"/>
                <a:cs typeface="Arial"/>
              </a:rPr>
              <a:t>review</a:t>
            </a:r>
            <a:r>
              <a:rPr sz="20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477B1"/>
                </a:solidFill>
                <a:latin typeface="Arial"/>
                <a:cs typeface="Arial"/>
              </a:rPr>
              <a:t>Audit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3477B1"/>
                </a:solidFill>
                <a:latin typeface="Arial"/>
                <a:cs typeface="Arial"/>
              </a:rPr>
              <a:t>Committee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3477B1"/>
                </a:solidFill>
                <a:latin typeface="Arial"/>
                <a:cs typeface="Arial"/>
              </a:rPr>
              <a:t>found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3477B1"/>
                </a:solidFill>
                <a:latin typeface="Arial"/>
                <a:cs typeface="Arial"/>
              </a:rPr>
              <a:t>Independent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Director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3477B1"/>
                </a:solidFill>
                <a:latin typeface="Arial"/>
                <a:cs typeface="Arial"/>
              </a:rPr>
              <a:t>guilty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selling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1,600 </a:t>
            </a:r>
            <a:r>
              <a:rPr sz="2000" spc="-170" dirty="0">
                <a:latin typeface="Arial MT"/>
                <a:cs typeface="Arial MT"/>
              </a:rPr>
              <a:t>shares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the </a:t>
            </a:r>
            <a:r>
              <a:rPr sz="2000" spc="-145" dirty="0">
                <a:latin typeface="Arial MT"/>
                <a:cs typeface="Arial MT"/>
              </a:rPr>
              <a:t>Company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during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95" dirty="0">
                <a:latin typeface="Arial MT"/>
                <a:cs typeface="Arial MT"/>
              </a:rPr>
              <a:t>open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trading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window</a:t>
            </a:r>
            <a:r>
              <a:rPr sz="2000" spc="-20" dirty="0">
                <a:latin typeface="Arial MT"/>
                <a:cs typeface="Arial MT"/>
              </a:rPr>
              <a:t> period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40" dirty="0">
                <a:latin typeface="Arial MT"/>
                <a:cs typeface="Arial MT"/>
              </a:rPr>
              <a:t>and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imposed</a:t>
            </a:r>
            <a:r>
              <a:rPr sz="20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penalty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spc="1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370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229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9.5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lakh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as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Disciplinary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Action.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50"/>
              </a:spcBef>
              <a:buClr>
                <a:srgbClr val="4966AC"/>
              </a:buClr>
              <a:buFont typeface="Microsoft Sans Serif"/>
              <a:buChar char="•"/>
              <a:tabLst>
                <a:tab pos="240665" algn="l"/>
              </a:tabLst>
            </a:pPr>
            <a:r>
              <a:rPr sz="2000" spc="-254" dirty="0">
                <a:latin typeface="Arial MT"/>
                <a:cs typeface="Arial MT"/>
              </a:rPr>
              <a:t>The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Trade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200" dirty="0">
                <a:latin typeface="Arial MT"/>
                <a:cs typeface="Arial MT"/>
              </a:rPr>
              <a:t>was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carried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35" dirty="0">
                <a:latin typeface="Arial MT"/>
                <a:cs typeface="Arial MT"/>
              </a:rPr>
              <a:t>out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portfolio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manager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14" dirty="0">
                <a:latin typeface="Arial MT"/>
                <a:cs typeface="Arial MT"/>
              </a:rPr>
              <a:t>without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her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knowledge.</a:t>
            </a:r>
            <a:endParaRPr sz="2000">
              <a:latin typeface="Arial MT"/>
              <a:cs typeface="Arial MT"/>
            </a:endParaRPr>
          </a:p>
          <a:p>
            <a:pPr marL="240665" marR="5080" indent="-228600" algn="just">
              <a:lnSpc>
                <a:spcPts val="2160"/>
              </a:lnSpc>
              <a:spcBef>
                <a:spcPts val="1455"/>
              </a:spcBef>
              <a:buFont typeface="Microsoft Sans Serif"/>
              <a:buChar char="•"/>
              <a:tabLst>
                <a:tab pos="240665" algn="l"/>
                <a:tab pos="241935" algn="l"/>
              </a:tabLst>
            </a:pPr>
            <a:r>
              <a:rPr sz="2000" dirty="0">
                <a:solidFill>
                  <a:srgbClr val="4966AC"/>
                </a:solidFill>
                <a:latin typeface="Arial MT"/>
                <a:cs typeface="Arial MT"/>
              </a:rPr>
              <a:t>	</a:t>
            </a:r>
            <a:r>
              <a:rPr sz="2000" spc="-375" dirty="0">
                <a:latin typeface="Arial MT"/>
                <a:cs typeface="Arial MT"/>
              </a:rPr>
              <a:t>SEBI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held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60" dirty="0">
                <a:latin typeface="Arial MT"/>
                <a:cs typeface="Arial MT"/>
              </a:rPr>
              <a:t>this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60" dirty="0">
                <a:latin typeface="Arial MT"/>
                <a:cs typeface="Arial MT"/>
              </a:rPr>
              <a:t>trade,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75" dirty="0">
                <a:latin typeface="Arial MT"/>
                <a:cs typeface="Arial MT"/>
              </a:rPr>
              <a:t>even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though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pleaded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150" dirty="0">
                <a:latin typeface="Arial MT"/>
                <a:cs typeface="Arial MT"/>
              </a:rPr>
              <a:t>have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been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entered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inadvertently,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spc="-215" dirty="0">
                <a:latin typeface="Arial MT"/>
                <a:cs typeface="Arial MT"/>
              </a:rPr>
              <a:t>as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spc="-80" dirty="0">
                <a:latin typeface="Arial MT"/>
                <a:cs typeface="Arial MT"/>
              </a:rPr>
              <a:t>violation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300" dirty="0">
                <a:latin typeface="Arial MT"/>
                <a:cs typeface="Arial MT"/>
              </a:rPr>
              <a:t>PIT </a:t>
            </a:r>
            <a:r>
              <a:rPr sz="2000" spc="-145" dirty="0">
                <a:latin typeface="Arial MT"/>
                <a:cs typeface="Arial MT"/>
              </a:rPr>
              <a:t>Regulations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and</a:t>
            </a:r>
            <a:r>
              <a:rPr sz="2000" spc="-114" dirty="0">
                <a:latin typeface="Arial MT"/>
                <a:cs typeface="Arial MT"/>
              </a:rPr>
              <a:t> </a:t>
            </a:r>
            <a:r>
              <a:rPr sz="2000" spc="-155" dirty="0">
                <a:latin typeface="Arial MT"/>
                <a:cs typeface="Arial MT"/>
              </a:rPr>
              <a:t>Company’s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Code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145" dirty="0">
                <a:latin typeface="Arial MT"/>
                <a:cs typeface="Arial MT"/>
              </a:rPr>
              <a:t>Conduct.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330" dirty="0">
                <a:latin typeface="Arial MT"/>
                <a:cs typeface="Arial MT"/>
              </a:rPr>
              <a:t>SEBI</a:t>
            </a:r>
            <a:r>
              <a:rPr sz="2000" spc="190" dirty="0">
                <a:latin typeface="Arial MT"/>
                <a:cs typeface="Arial MT"/>
              </a:rPr>
              <a:t> </a:t>
            </a:r>
            <a:r>
              <a:rPr sz="2000" spc="-165" dirty="0">
                <a:latin typeface="Arial MT"/>
                <a:cs typeface="Arial MT"/>
              </a:rPr>
              <a:t>has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65" dirty="0">
                <a:latin typeface="Arial MT"/>
                <a:cs typeface="Arial MT"/>
              </a:rPr>
              <a:t>settled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the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spc="-45" dirty="0">
                <a:latin typeface="Arial MT"/>
                <a:cs typeface="Arial MT"/>
              </a:rPr>
              <a:t>matter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spc="-85" dirty="0">
                <a:latin typeface="Arial MT"/>
                <a:cs typeface="Arial MT"/>
              </a:rPr>
              <a:t>on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Settlement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30" dirty="0">
                <a:latin typeface="Arial MT"/>
                <a:cs typeface="Arial MT"/>
              </a:rPr>
              <a:t>Application </a:t>
            </a:r>
            <a:r>
              <a:rPr sz="2000" dirty="0">
                <a:latin typeface="Arial MT"/>
                <a:cs typeface="Arial MT"/>
              </a:rPr>
              <a:t>field</a:t>
            </a:r>
            <a:r>
              <a:rPr sz="2000" spc="-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spc="-125" dirty="0">
                <a:latin typeface="Arial MT"/>
                <a:cs typeface="Arial MT"/>
              </a:rPr>
              <a:t>her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b="1" spc="-105" dirty="0">
                <a:solidFill>
                  <a:srgbClr val="3477B1"/>
                </a:solidFill>
                <a:latin typeface="Arial"/>
                <a:cs typeface="Arial"/>
              </a:rPr>
              <a:t>levying</a:t>
            </a:r>
            <a:r>
              <a:rPr sz="20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2000" b="1" spc="-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Penalty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of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3477B1"/>
                </a:solidFill>
                <a:latin typeface="Arial"/>
                <a:cs typeface="Arial"/>
              </a:rPr>
              <a:t>Rs</a:t>
            </a:r>
            <a:r>
              <a:rPr sz="20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3</a:t>
            </a:r>
            <a:r>
              <a:rPr sz="2000" b="1" spc="-8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Lakh.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67898" y="1120520"/>
            <a:ext cx="14039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000039"/>
                </a:solidFill>
                <a:latin typeface="Tahoma"/>
                <a:cs typeface="Tahoma"/>
              </a:rPr>
              <a:t>Year</a:t>
            </a:r>
            <a:r>
              <a:rPr sz="2000" b="1" spc="-80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0039"/>
                </a:solidFill>
                <a:latin typeface="Tahoma"/>
                <a:cs typeface="Tahoma"/>
              </a:rPr>
              <a:t>-</a:t>
            </a:r>
            <a:r>
              <a:rPr sz="2000" b="1" spc="-100" dirty="0">
                <a:solidFill>
                  <a:srgbClr val="000039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000039"/>
                </a:solidFill>
                <a:latin typeface="Tahoma"/>
                <a:cs typeface="Tahoma"/>
              </a:rPr>
              <a:t>2019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412" y="6341364"/>
            <a:ext cx="302260" cy="254557"/>
          </a:xfrm>
          <a:prstGeom prst="rect">
            <a:avLst/>
          </a:prstGeom>
          <a:ln w="9143">
            <a:solidFill>
              <a:srgbClr val="619DD1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lang="en-US" sz="1000" spc="-25" dirty="0" smtClean="0">
                <a:solidFill>
                  <a:srgbClr val="0D0D0D"/>
                </a:solidFill>
                <a:latin typeface="Trebuchet MS"/>
                <a:cs typeface="Trebuchet MS"/>
              </a:rPr>
              <a:t>18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3799" y="1450085"/>
            <a:ext cx="1524000" cy="7575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LAWS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49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9412" y="6341364"/>
            <a:ext cx="302260" cy="254557"/>
          </a:xfrm>
          <a:prstGeom prst="rect">
            <a:avLst/>
          </a:prstGeom>
          <a:ln w="9143">
            <a:solidFill>
              <a:srgbClr val="619DD1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85"/>
              </a:spcBef>
            </a:pPr>
            <a:r>
              <a:rPr lang="en-US" sz="1000" spc="-50" dirty="0">
                <a:solidFill>
                  <a:srgbClr val="0D0D0D"/>
                </a:solidFill>
                <a:latin typeface="Trebuchet MS"/>
                <a:cs typeface="Trebuchet MS"/>
              </a:rPr>
              <a:t>2</a:t>
            </a:r>
            <a:endParaRPr sz="10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110" y="2291264"/>
            <a:ext cx="249065" cy="135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09110" y="1367180"/>
            <a:ext cx="401955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4" dirty="0">
                <a:latin typeface="Arial"/>
                <a:cs typeface="Arial"/>
              </a:rPr>
              <a:t>Who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spc="-180" dirty="0">
                <a:latin typeface="Arial"/>
                <a:cs typeface="Arial"/>
              </a:rPr>
              <a:t>is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40" dirty="0">
                <a:latin typeface="Arial"/>
                <a:cs typeface="Arial"/>
              </a:rPr>
              <a:t>an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65" dirty="0">
                <a:latin typeface="Arial"/>
                <a:cs typeface="Arial"/>
              </a:rPr>
              <a:t>Insider?</a:t>
            </a:r>
            <a:endParaRPr dirty="0">
              <a:latin typeface="Arial"/>
              <a:cs typeface="Arial"/>
            </a:endParaRPr>
          </a:p>
          <a:p>
            <a:pPr marL="277495" indent="-255904">
              <a:lnSpc>
                <a:spcPct val="100000"/>
              </a:lnSpc>
              <a:buFont typeface="Microsoft Sans Serif"/>
              <a:buChar char="•"/>
              <a:tabLst>
                <a:tab pos="277495" algn="l"/>
              </a:tabLst>
            </a:pPr>
            <a:r>
              <a:rPr sz="1600" b="1" spc="-204" dirty="0">
                <a:solidFill>
                  <a:srgbClr val="3477B1"/>
                </a:solidFill>
                <a:latin typeface="Arial"/>
                <a:cs typeface="Arial"/>
              </a:rPr>
              <a:t>Connected</a:t>
            </a:r>
            <a:r>
              <a:rPr sz="16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15" dirty="0">
                <a:solidFill>
                  <a:srgbClr val="3477B1"/>
                </a:solidFill>
                <a:latin typeface="Arial"/>
                <a:cs typeface="Arial"/>
              </a:rPr>
              <a:t>Person;</a:t>
            </a:r>
            <a:r>
              <a:rPr sz="16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endParaRPr sz="1600" dirty="0">
              <a:latin typeface="Arial"/>
              <a:cs typeface="Arial"/>
            </a:endParaRPr>
          </a:p>
          <a:p>
            <a:pPr marL="277495" marR="5080" indent="-25654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77495" algn="l"/>
              </a:tabLst>
            </a:pP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any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95" dirty="0">
                <a:solidFill>
                  <a:srgbClr val="3477B1"/>
                </a:solidFill>
                <a:latin typeface="Arial"/>
                <a:cs typeface="Arial"/>
              </a:rPr>
              <a:t>person</a:t>
            </a:r>
            <a:r>
              <a:rPr sz="16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3477B1"/>
                </a:solidFill>
                <a:latin typeface="Arial"/>
                <a:cs typeface="Arial"/>
              </a:rPr>
              <a:t>who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3477B1"/>
                </a:solidFill>
                <a:latin typeface="Arial"/>
                <a:cs typeface="Arial"/>
              </a:rPr>
              <a:t>is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29" dirty="0">
                <a:solidFill>
                  <a:srgbClr val="3477B1"/>
                </a:solidFill>
                <a:latin typeface="Arial"/>
                <a:cs typeface="Arial"/>
              </a:rPr>
              <a:t>Possession</a:t>
            </a:r>
            <a:r>
              <a:rPr sz="16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3477B1"/>
                </a:solidFill>
                <a:latin typeface="Arial"/>
                <a:cs typeface="Arial"/>
              </a:rPr>
              <a:t>of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having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45" dirty="0">
                <a:solidFill>
                  <a:srgbClr val="3477B1"/>
                </a:solidFill>
                <a:latin typeface="Arial"/>
                <a:cs typeface="Arial"/>
              </a:rPr>
              <a:t>Access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6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70" dirty="0">
                <a:latin typeface="Arial"/>
                <a:cs typeface="Arial"/>
              </a:rPr>
              <a:t>Unpublished </a:t>
            </a:r>
            <a:r>
              <a:rPr sz="1600" b="1" spc="-195" dirty="0">
                <a:latin typeface="Arial"/>
                <a:cs typeface="Arial"/>
              </a:rPr>
              <a:t>Price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Sensitive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Information</a:t>
            </a:r>
            <a:r>
              <a:rPr sz="1600" b="1" spc="-25" dirty="0">
                <a:solidFill>
                  <a:srgbClr val="619DD1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16401" y="694766"/>
            <a:ext cx="755713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15" dirty="0">
                <a:solidFill>
                  <a:srgbClr val="000000"/>
                </a:solidFill>
                <a:latin typeface="Arial"/>
                <a:cs typeface="Arial"/>
              </a:rPr>
              <a:t>INSIDER</a:t>
            </a:r>
            <a:r>
              <a:rPr sz="3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30" dirty="0">
                <a:solidFill>
                  <a:srgbClr val="000000"/>
                </a:solidFill>
                <a:latin typeface="Arial"/>
                <a:cs typeface="Arial"/>
              </a:rPr>
              <a:t>TRADING</a:t>
            </a:r>
            <a:r>
              <a:rPr sz="32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001F5F"/>
                </a:solidFill>
                <a:latin typeface="Arial"/>
                <a:cs typeface="Arial"/>
              </a:rPr>
              <a:t>=</a:t>
            </a:r>
            <a:r>
              <a:rPr sz="32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210" dirty="0">
                <a:solidFill>
                  <a:srgbClr val="3477B1"/>
                </a:solidFill>
                <a:latin typeface="Arial"/>
                <a:cs typeface="Arial"/>
              </a:rPr>
              <a:t>INSIDER</a:t>
            </a:r>
            <a:r>
              <a:rPr sz="3200" spc="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3477B1"/>
                </a:solidFill>
                <a:latin typeface="Arial"/>
                <a:cs typeface="Arial"/>
              </a:rPr>
              <a:t>+</a:t>
            </a:r>
            <a:r>
              <a:rPr sz="3200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3477B1"/>
                </a:solidFill>
                <a:latin typeface="Arial"/>
                <a:cs typeface="Arial"/>
              </a:rPr>
              <a:t>TRADING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5702" y="1635436"/>
            <a:ext cx="249065" cy="1357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31128" y="1481073"/>
            <a:ext cx="5017770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04" dirty="0">
                <a:latin typeface="Arial"/>
                <a:cs typeface="Arial"/>
              </a:rPr>
              <a:t>What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180" dirty="0">
                <a:latin typeface="Arial"/>
                <a:cs typeface="Arial"/>
              </a:rPr>
              <a:t>is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185" dirty="0">
                <a:latin typeface="Arial"/>
                <a:cs typeface="Arial"/>
              </a:rPr>
              <a:t>Trading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375" dirty="0">
                <a:latin typeface="Arial"/>
                <a:cs typeface="Arial"/>
              </a:rPr>
              <a:t>?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Arial"/>
              <a:cs typeface="Arial"/>
            </a:endParaRPr>
          </a:p>
          <a:p>
            <a:pPr marL="390525" indent="-28384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90525" algn="l"/>
              </a:tabLst>
            </a:pPr>
            <a:r>
              <a:rPr sz="1600" b="1" spc="-195" dirty="0">
                <a:solidFill>
                  <a:srgbClr val="3477B1"/>
                </a:solidFill>
                <a:latin typeface="Arial"/>
                <a:cs typeface="Arial"/>
              </a:rPr>
              <a:t>Subscribing</a:t>
            </a:r>
            <a:r>
              <a:rPr sz="16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3477B1"/>
                </a:solidFill>
                <a:latin typeface="Arial"/>
                <a:cs typeface="Arial"/>
              </a:rPr>
              <a:t>(FPO,</a:t>
            </a:r>
            <a:r>
              <a:rPr sz="1600" b="1" spc="8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90" dirty="0">
                <a:solidFill>
                  <a:srgbClr val="3477B1"/>
                </a:solidFill>
                <a:latin typeface="Arial"/>
                <a:cs typeface="Arial"/>
              </a:rPr>
              <a:t>Rights</a:t>
            </a:r>
            <a:r>
              <a:rPr sz="16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Issue)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sz="1600" b="1" spc="-75" dirty="0">
                <a:solidFill>
                  <a:srgbClr val="3477B1"/>
                </a:solidFill>
                <a:latin typeface="Arial"/>
                <a:cs typeface="Arial"/>
              </a:rPr>
              <a:t>Redeeming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sz="1600" b="1" spc="-50" dirty="0">
                <a:solidFill>
                  <a:srgbClr val="3477B1"/>
                </a:solidFill>
                <a:latin typeface="Arial"/>
                <a:cs typeface="Arial"/>
              </a:rPr>
              <a:t>Switching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Buying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Selling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sz="1600" b="1" spc="-114" dirty="0">
                <a:solidFill>
                  <a:srgbClr val="3477B1"/>
                </a:solidFill>
                <a:latin typeface="Arial"/>
                <a:cs typeface="Arial"/>
              </a:rPr>
              <a:t>Dealing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3477B1"/>
                </a:solidFill>
                <a:latin typeface="Arial"/>
                <a:cs typeface="Arial"/>
              </a:rPr>
              <a:t>(Gift,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3477B1"/>
                </a:solidFill>
                <a:latin typeface="Arial"/>
                <a:cs typeface="Arial"/>
              </a:rPr>
              <a:t>Participation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Open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offer/ </a:t>
            </a:r>
            <a:r>
              <a:rPr sz="1600" b="1" spc="-175" dirty="0">
                <a:solidFill>
                  <a:srgbClr val="3477B1"/>
                </a:solidFill>
                <a:latin typeface="Arial"/>
                <a:cs typeface="Arial"/>
              </a:rPr>
              <a:t>Buyback,</a:t>
            </a:r>
            <a:r>
              <a:rPr sz="16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3477B1"/>
                </a:solidFill>
                <a:latin typeface="Arial"/>
                <a:cs typeface="Arial"/>
              </a:rPr>
              <a:t>Derivatives</a:t>
            </a:r>
            <a:r>
              <a:rPr sz="16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3477B1"/>
                </a:solidFill>
                <a:latin typeface="Arial"/>
                <a:cs typeface="Arial"/>
              </a:rPr>
              <a:t>trade,</a:t>
            </a:r>
            <a:r>
              <a:rPr sz="16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etc.)</a:t>
            </a:r>
            <a:r>
              <a:rPr lang="en-US" sz="1600" dirty="0">
                <a:latin typeface="Arial"/>
                <a:cs typeface="Arial"/>
              </a:rPr>
              <a:t>,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Agreeing</a:t>
            </a:r>
            <a:r>
              <a:rPr lang="en-US"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lang="en-US" sz="16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subscribe,</a:t>
            </a:r>
            <a:r>
              <a:rPr lang="en-US" sz="16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redeem,</a:t>
            </a:r>
            <a:r>
              <a:rPr lang="en-US"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3477B1"/>
                </a:solidFill>
                <a:latin typeface="Arial"/>
                <a:cs typeface="Arial"/>
              </a:rPr>
              <a:t>switch,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buy,</a:t>
            </a:r>
            <a:r>
              <a:rPr sz="16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3477B1"/>
                </a:solidFill>
                <a:latin typeface="Arial"/>
                <a:cs typeface="Arial"/>
              </a:rPr>
              <a:t>sell,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deal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sz="1600" b="1" spc="-155" dirty="0">
                <a:solidFill>
                  <a:srgbClr val="3477B1"/>
                </a:solidFill>
                <a:latin typeface="Arial"/>
                <a:cs typeface="Arial"/>
              </a:rPr>
              <a:t>Pledging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3477B1"/>
                </a:solidFill>
                <a:latin typeface="Arial"/>
                <a:cs typeface="Arial"/>
              </a:rPr>
              <a:t>shares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3477B1"/>
                </a:solidFill>
                <a:latin typeface="Arial"/>
                <a:cs typeface="Arial"/>
              </a:rPr>
              <a:t>(any</a:t>
            </a:r>
            <a:r>
              <a:rPr sz="16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3477B1"/>
                </a:solidFill>
                <a:latin typeface="Arial"/>
                <a:cs typeface="Arial"/>
              </a:rPr>
              <a:t>encumbrance)</a:t>
            </a:r>
            <a:endParaRPr lang="en-US" sz="1600" b="1" spc="-85" dirty="0">
              <a:solidFill>
                <a:srgbClr val="3477B1"/>
              </a:solidFill>
              <a:latin typeface="Arial"/>
              <a:cs typeface="Arial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485502" y="4147892"/>
            <a:ext cx="10820400" cy="2004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356870" algn="l"/>
              </a:tabLst>
            </a:pPr>
            <a:r>
              <a:rPr sz="1400" b="1" spc="-135" dirty="0">
                <a:latin typeface="Tahoma"/>
                <a:cs typeface="Tahoma"/>
              </a:rPr>
              <a:t>“</a:t>
            </a:r>
            <a:r>
              <a:rPr sz="1400" b="1" spc="-135" dirty="0">
                <a:latin typeface="Arial"/>
                <a:cs typeface="Arial"/>
              </a:rPr>
              <a:t>Connected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100" dirty="0">
                <a:latin typeface="Arial"/>
                <a:cs typeface="Arial"/>
              </a:rPr>
              <a:t>person"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3477B1"/>
                </a:solidFill>
                <a:latin typeface="Arial"/>
                <a:cs typeface="Arial"/>
              </a:rPr>
              <a:t>means</a:t>
            </a:r>
            <a:r>
              <a:rPr sz="14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Arial"/>
                <a:cs typeface="Arial"/>
              </a:rPr>
              <a:t>any</a:t>
            </a:r>
            <a:r>
              <a:rPr sz="1400" b="1" spc="-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125" dirty="0">
                <a:solidFill>
                  <a:srgbClr val="3477B1"/>
                </a:solidFill>
                <a:latin typeface="Arial"/>
                <a:cs typeface="Arial"/>
              </a:rPr>
              <a:t>person</a:t>
            </a:r>
            <a:r>
              <a:rPr sz="14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3477B1"/>
                </a:solidFill>
                <a:latin typeface="Arial"/>
                <a:cs typeface="Arial"/>
              </a:rPr>
              <a:t>who</a:t>
            </a:r>
            <a:r>
              <a:rPr sz="1400" b="1" spc="-40" dirty="0">
                <a:solidFill>
                  <a:srgbClr val="3477B1"/>
                </a:solidFill>
                <a:latin typeface="Arial"/>
                <a:cs typeface="Arial"/>
              </a:rPr>
              <a:t> is</a:t>
            </a:r>
            <a:r>
              <a:rPr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4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3477B1"/>
                </a:solidFill>
                <a:latin typeface="Arial"/>
                <a:cs typeface="Arial"/>
              </a:rPr>
              <a:t>has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3477B1"/>
                </a:solidFill>
                <a:latin typeface="Arial"/>
                <a:cs typeface="Arial"/>
              </a:rPr>
              <a:t>during</a:t>
            </a:r>
            <a:r>
              <a:rPr sz="14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3477B1"/>
                </a:solidFill>
                <a:latin typeface="Arial"/>
                <a:cs typeface="Arial"/>
              </a:rPr>
              <a:t>six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135" dirty="0">
                <a:solidFill>
                  <a:srgbClr val="3477B1"/>
                </a:solidFill>
                <a:latin typeface="Arial"/>
                <a:cs typeface="Arial"/>
              </a:rPr>
              <a:t>months</a:t>
            </a:r>
            <a:r>
              <a:rPr sz="14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3477B1"/>
                </a:solidFill>
                <a:latin typeface="Arial"/>
                <a:cs typeface="Arial"/>
              </a:rPr>
              <a:t>prior</a:t>
            </a:r>
            <a:r>
              <a:rPr sz="14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4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140" dirty="0">
                <a:solidFill>
                  <a:srgbClr val="3477B1"/>
                </a:solidFill>
                <a:latin typeface="Arial"/>
                <a:cs typeface="Arial"/>
              </a:rPr>
              <a:t>concerned</a:t>
            </a:r>
            <a:r>
              <a:rPr sz="14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3477B1"/>
                </a:solidFill>
                <a:latin typeface="Arial"/>
                <a:cs typeface="Arial"/>
              </a:rPr>
              <a:t>act</a:t>
            </a:r>
            <a:r>
              <a:rPr sz="14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3477B1"/>
                </a:solidFill>
                <a:latin typeface="Arial"/>
                <a:cs typeface="Arial"/>
              </a:rPr>
              <a:t>been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3477B1"/>
                </a:solidFill>
                <a:latin typeface="Arial"/>
                <a:cs typeface="Arial"/>
              </a:rPr>
              <a:t>associated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with</a:t>
            </a:r>
            <a:r>
              <a:rPr sz="1400" b="1" spc="10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sz="1400" b="1" spc="1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3477B1"/>
                </a:solidFill>
                <a:latin typeface="Arial"/>
                <a:cs typeface="Arial"/>
              </a:rPr>
              <a:t>company,</a:t>
            </a:r>
            <a:r>
              <a:rPr sz="1400" b="1" spc="1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3477B1"/>
                </a:solidFill>
                <a:latin typeface="Arial"/>
                <a:cs typeface="Arial"/>
              </a:rPr>
              <a:t>directly</a:t>
            </a:r>
            <a:r>
              <a:rPr sz="1400" b="1" spc="229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3477B1"/>
                </a:solidFill>
                <a:latin typeface="Arial"/>
                <a:cs typeface="Arial"/>
              </a:rPr>
              <a:t>indirectly,</a:t>
            </a:r>
            <a:r>
              <a:rPr sz="1400" b="1" spc="2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400" b="1" spc="2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477B1"/>
                </a:solidFill>
                <a:latin typeface="Arial"/>
                <a:cs typeface="Arial"/>
              </a:rPr>
              <a:t>any</a:t>
            </a:r>
            <a:r>
              <a:rPr sz="1400" b="1" spc="20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3477B1"/>
                </a:solidFill>
                <a:latin typeface="Arial"/>
                <a:cs typeface="Arial"/>
              </a:rPr>
              <a:t>capacity</a:t>
            </a:r>
            <a:r>
              <a:rPr sz="1400" b="1" spc="2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3477B1"/>
                </a:solidFill>
                <a:latin typeface="Arial"/>
                <a:cs typeface="Arial"/>
              </a:rPr>
              <a:t>including</a:t>
            </a:r>
            <a:r>
              <a:rPr sz="1400" b="1" spc="-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0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reason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frequent</a:t>
            </a:r>
            <a:r>
              <a:rPr lang="en-US" sz="1400" b="1" spc="3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communication</a:t>
            </a:r>
            <a:r>
              <a:rPr lang="en-US" sz="1400" b="1" spc="-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with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lang="en-US"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officers</a:t>
            </a:r>
            <a:r>
              <a:rPr lang="en-US" sz="1400" b="1" spc="-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spc="-100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4" dirty="0">
                <a:solidFill>
                  <a:srgbClr val="3477B1"/>
                </a:solidFill>
                <a:latin typeface="Arial"/>
                <a:cs typeface="Arial"/>
              </a:rPr>
              <a:t>being</a:t>
            </a:r>
            <a:r>
              <a:rPr lang="en-US" sz="14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9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0" dirty="0">
                <a:solidFill>
                  <a:srgbClr val="3477B1"/>
                </a:solidFill>
                <a:latin typeface="Arial"/>
                <a:cs typeface="Arial"/>
              </a:rPr>
              <a:t>any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contractual,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5" dirty="0">
                <a:solidFill>
                  <a:srgbClr val="3477B1"/>
                </a:solidFill>
                <a:latin typeface="Arial"/>
                <a:cs typeface="Arial"/>
              </a:rPr>
              <a:t>fiduciary</a:t>
            </a:r>
            <a:r>
              <a:rPr lang="en-US" sz="1400" b="1" spc="114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2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95" dirty="0">
                <a:solidFill>
                  <a:srgbClr val="3477B1"/>
                </a:solidFill>
                <a:latin typeface="Arial"/>
                <a:cs typeface="Arial"/>
              </a:rPr>
              <a:t>employment</a:t>
            </a:r>
            <a:r>
              <a:rPr lang="en-US" sz="1400" b="1" spc="254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5" dirty="0">
                <a:solidFill>
                  <a:srgbClr val="3477B1"/>
                </a:solidFill>
                <a:latin typeface="Arial"/>
                <a:cs typeface="Arial"/>
              </a:rPr>
              <a:t>relationship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lang="en-US" sz="14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0" dirty="0">
                <a:solidFill>
                  <a:srgbClr val="3477B1"/>
                </a:solidFill>
                <a:latin typeface="Arial"/>
                <a:cs typeface="Arial"/>
              </a:rPr>
              <a:t>being</a:t>
            </a:r>
            <a:r>
              <a:rPr lang="en-US" sz="1400" b="1" spc="1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2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0" dirty="0">
                <a:solidFill>
                  <a:srgbClr val="3477B1"/>
                </a:solidFill>
                <a:latin typeface="Arial"/>
                <a:cs typeface="Arial"/>
              </a:rPr>
              <a:t>director,</a:t>
            </a:r>
            <a:r>
              <a:rPr lang="en-US" sz="1400" b="1" spc="2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5" dirty="0">
                <a:solidFill>
                  <a:srgbClr val="3477B1"/>
                </a:solidFill>
                <a:latin typeface="Arial"/>
                <a:cs typeface="Arial"/>
              </a:rPr>
              <a:t>officer</a:t>
            </a:r>
            <a:r>
              <a:rPr lang="en-US" sz="1400" b="1" spc="2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1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0" dirty="0">
                <a:solidFill>
                  <a:srgbClr val="3477B1"/>
                </a:solidFill>
                <a:latin typeface="Arial"/>
                <a:cs typeface="Arial"/>
              </a:rPr>
              <a:t>an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employee</a:t>
            </a:r>
            <a:r>
              <a:rPr lang="en-US" sz="1400" b="1" spc="1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2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400" b="1" spc="2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spc="-105" dirty="0">
                <a:solidFill>
                  <a:srgbClr val="3477B1"/>
                </a:solidFill>
                <a:latin typeface="Arial"/>
                <a:cs typeface="Arial"/>
              </a:rPr>
              <a:t>holds</a:t>
            </a:r>
            <a:r>
              <a:rPr lang="en-US" sz="14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any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position</a:t>
            </a:r>
            <a:r>
              <a:rPr lang="en-US" sz="14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including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professional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business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5" dirty="0">
                <a:solidFill>
                  <a:srgbClr val="3477B1"/>
                </a:solidFill>
                <a:latin typeface="Arial"/>
                <a:cs typeface="Arial"/>
              </a:rPr>
              <a:t>relationship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spc="-70" dirty="0">
                <a:solidFill>
                  <a:srgbClr val="3477B1"/>
                </a:solidFill>
                <a:latin typeface="Arial"/>
                <a:cs typeface="Arial"/>
              </a:rPr>
              <a:t>whether</a:t>
            </a:r>
            <a:r>
              <a:rPr lang="en-US" sz="14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temporary</a:t>
            </a:r>
            <a:r>
              <a:rPr lang="en-US" sz="1400" b="1" spc="1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permanent between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himself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0" dirty="0">
                <a:latin typeface="Arial"/>
                <a:cs typeface="Arial"/>
              </a:rPr>
              <a:t>that</a:t>
            </a:r>
            <a:r>
              <a:rPr lang="en-US" sz="1400" b="1" spc="-15" dirty="0">
                <a:latin typeface="Arial"/>
                <a:cs typeface="Arial"/>
              </a:rPr>
              <a:t> </a:t>
            </a:r>
            <a:r>
              <a:rPr lang="en-US" sz="1400" b="1" spc="-70" dirty="0">
                <a:latin typeface="Arial"/>
                <a:cs typeface="Arial"/>
              </a:rPr>
              <a:t>allows</a:t>
            </a:r>
            <a:r>
              <a:rPr lang="en-US" sz="1400" b="1" spc="-40" dirty="0">
                <a:latin typeface="Arial"/>
                <a:cs typeface="Arial"/>
              </a:rPr>
              <a:t> </a:t>
            </a:r>
            <a:r>
              <a:rPr lang="en-US" sz="1400" b="1" spc="-185" dirty="0">
                <a:latin typeface="Arial"/>
                <a:cs typeface="Arial"/>
              </a:rPr>
              <a:t>such</a:t>
            </a:r>
            <a:r>
              <a:rPr lang="en-US" sz="1400" b="1" spc="20" dirty="0">
                <a:latin typeface="Arial"/>
                <a:cs typeface="Arial"/>
              </a:rPr>
              <a:t> </a:t>
            </a:r>
            <a:r>
              <a:rPr lang="en-US" sz="1400" b="1" spc="-85" dirty="0">
                <a:latin typeface="Arial"/>
                <a:cs typeface="Arial"/>
              </a:rPr>
              <a:t>person,</a:t>
            </a:r>
            <a:r>
              <a:rPr lang="en-US" sz="1400" b="1" spc="465" dirty="0">
                <a:latin typeface="Arial"/>
                <a:cs typeface="Arial"/>
              </a:rPr>
              <a:t> </a:t>
            </a:r>
            <a:r>
              <a:rPr lang="en-US" sz="1400" b="1" spc="-105" dirty="0">
                <a:latin typeface="Arial"/>
                <a:cs typeface="Arial"/>
              </a:rPr>
              <a:t>directly</a:t>
            </a:r>
            <a:r>
              <a:rPr lang="en-US" sz="1400" b="1" spc="20" dirty="0">
                <a:latin typeface="Arial"/>
                <a:cs typeface="Arial"/>
              </a:rPr>
              <a:t> </a:t>
            </a:r>
            <a:r>
              <a:rPr lang="en-US" sz="1400" b="1" spc="-125" dirty="0">
                <a:latin typeface="Arial"/>
                <a:cs typeface="Arial"/>
              </a:rPr>
              <a:t>or</a:t>
            </a:r>
            <a:r>
              <a:rPr lang="en-US" sz="1400" b="1" spc="10" dirty="0">
                <a:latin typeface="Arial"/>
                <a:cs typeface="Arial"/>
              </a:rPr>
              <a:t> </a:t>
            </a:r>
            <a:r>
              <a:rPr lang="en-US" sz="1400" b="1" spc="-110" dirty="0">
                <a:latin typeface="Arial"/>
                <a:cs typeface="Arial"/>
              </a:rPr>
              <a:t>indirectly,</a:t>
            </a:r>
            <a:r>
              <a:rPr lang="en-US" sz="1400" b="1" spc="5" dirty="0">
                <a:latin typeface="Arial"/>
                <a:cs typeface="Arial"/>
              </a:rPr>
              <a:t> </a:t>
            </a:r>
            <a:r>
              <a:rPr lang="en-US" sz="1400" b="1" spc="-185" dirty="0">
                <a:latin typeface="Arial"/>
                <a:cs typeface="Arial"/>
              </a:rPr>
              <a:t>access</a:t>
            </a:r>
            <a:r>
              <a:rPr lang="en-US" sz="1400" b="1" spc="45" dirty="0">
                <a:latin typeface="Arial"/>
                <a:cs typeface="Arial"/>
              </a:rPr>
              <a:t> </a:t>
            </a:r>
            <a:r>
              <a:rPr lang="en-US" sz="1400" b="1" spc="-95" dirty="0">
                <a:latin typeface="Arial"/>
                <a:cs typeface="Arial"/>
              </a:rPr>
              <a:t>to</a:t>
            </a:r>
            <a:r>
              <a:rPr lang="en-US" sz="1400" b="1" spc="15" dirty="0">
                <a:latin typeface="Arial"/>
                <a:cs typeface="Arial"/>
              </a:rPr>
              <a:t> </a:t>
            </a:r>
            <a:r>
              <a:rPr lang="en-US" sz="1400" b="1" spc="-125" dirty="0">
                <a:latin typeface="Arial"/>
                <a:cs typeface="Arial"/>
              </a:rPr>
              <a:t>unpublished</a:t>
            </a:r>
            <a:r>
              <a:rPr lang="en-US" sz="1400" b="1" spc="30" dirty="0">
                <a:latin typeface="Arial"/>
                <a:cs typeface="Arial"/>
              </a:rPr>
              <a:t> </a:t>
            </a:r>
            <a:r>
              <a:rPr lang="en-US" sz="1400" b="1" spc="-130" dirty="0">
                <a:latin typeface="Arial"/>
                <a:cs typeface="Arial"/>
              </a:rPr>
              <a:t>price-</a:t>
            </a:r>
            <a:r>
              <a:rPr lang="en-US" sz="1400" b="1" spc="-120" dirty="0">
                <a:latin typeface="Arial"/>
                <a:cs typeface="Arial"/>
              </a:rPr>
              <a:t>sensitive</a:t>
            </a:r>
            <a:r>
              <a:rPr lang="en-US" sz="1400" b="1" spc="10" dirty="0">
                <a:latin typeface="Arial"/>
                <a:cs typeface="Arial"/>
              </a:rPr>
              <a:t> </a:t>
            </a:r>
            <a:r>
              <a:rPr lang="en-US" sz="1400" b="1" spc="-100" dirty="0">
                <a:latin typeface="Arial"/>
                <a:cs typeface="Arial"/>
              </a:rPr>
              <a:t>information</a:t>
            </a:r>
            <a:r>
              <a:rPr lang="en-US" sz="1400" b="1" spc="25" dirty="0">
                <a:latin typeface="Arial"/>
                <a:cs typeface="Arial"/>
              </a:rPr>
              <a:t> </a:t>
            </a:r>
            <a:r>
              <a:rPr lang="en-US" sz="1400" b="1" spc="-100" dirty="0">
                <a:latin typeface="Arial"/>
                <a:cs typeface="Arial"/>
              </a:rPr>
              <a:t>or</a:t>
            </a:r>
            <a:r>
              <a:rPr lang="en-US" sz="1400" b="1" spc="5" dirty="0">
                <a:latin typeface="Arial"/>
                <a:cs typeface="Arial"/>
              </a:rPr>
              <a:t> </a:t>
            </a:r>
            <a:r>
              <a:rPr lang="en-US" sz="1400" b="1" spc="-95" dirty="0">
                <a:latin typeface="Arial"/>
                <a:cs typeface="Arial"/>
              </a:rPr>
              <a:t>is</a:t>
            </a:r>
            <a:r>
              <a:rPr lang="en-US" sz="1400" b="1" spc="20" dirty="0">
                <a:latin typeface="Arial"/>
                <a:cs typeface="Arial"/>
              </a:rPr>
              <a:t> </a:t>
            </a:r>
            <a:r>
              <a:rPr lang="en-US" sz="1400" b="1" spc="-95" dirty="0">
                <a:latin typeface="Arial"/>
                <a:cs typeface="Arial"/>
              </a:rPr>
              <a:t>reasonably</a:t>
            </a:r>
            <a:r>
              <a:rPr lang="en-US" sz="1400" b="1" spc="30" dirty="0">
                <a:latin typeface="Arial"/>
                <a:cs typeface="Arial"/>
              </a:rPr>
              <a:t> </a:t>
            </a:r>
            <a:r>
              <a:rPr lang="en-US" sz="1400" b="1" spc="-70" dirty="0">
                <a:latin typeface="Arial"/>
                <a:cs typeface="Arial"/>
              </a:rPr>
              <a:t>expected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spc="-135" dirty="0">
                <a:latin typeface="Arial"/>
                <a:cs typeface="Arial"/>
              </a:rPr>
              <a:t>to</a:t>
            </a:r>
            <a:r>
              <a:rPr lang="en-US" sz="1400" b="1" spc="-20" dirty="0">
                <a:latin typeface="Arial"/>
                <a:cs typeface="Arial"/>
              </a:rPr>
              <a:t> </a:t>
            </a:r>
            <a:r>
              <a:rPr lang="en-US" sz="1400" b="1" spc="-55" dirty="0">
                <a:latin typeface="Arial"/>
                <a:cs typeface="Arial"/>
              </a:rPr>
              <a:t>allow</a:t>
            </a:r>
            <a:r>
              <a:rPr lang="en-US" sz="1400" b="1" spc="-5" dirty="0">
                <a:latin typeface="Arial"/>
                <a:cs typeface="Arial"/>
              </a:rPr>
              <a:t> </a:t>
            </a:r>
            <a:r>
              <a:rPr lang="en-US" sz="1400" b="1" spc="-180" dirty="0">
                <a:latin typeface="Arial"/>
                <a:cs typeface="Arial"/>
              </a:rPr>
              <a:t>such</a:t>
            </a:r>
            <a:r>
              <a:rPr lang="en-US" sz="1400" b="1" spc="-35" dirty="0">
                <a:latin typeface="Arial"/>
                <a:cs typeface="Arial"/>
              </a:rPr>
              <a:t> </a:t>
            </a:r>
            <a:r>
              <a:rPr lang="en-US" sz="1400" b="1" spc="-20" dirty="0">
                <a:latin typeface="Arial"/>
                <a:cs typeface="Arial"/>
              </a:rPr>
              <a:t>access.</a:t>
            </a:r>
            <a:endParaRPr lang="en-US" sz="1400" dirty="0">
              <a:latin typeface="Arial"/>
              <a:cs typeface="Arial"/>
            </a:endParaRPr>
          </a:p>
          <a:p>
            <a:pPr marL="356870" indent="-344170">
              <a:spcBef>
                <a:spcPts val="385"/>
              </a:spcBef>
              <a:buFont typeface="Wingdings"/>
              <a:buChar char=""/>
              <a:tabLst>
                <a:tab pos="356870" algn="l"/>
              </a:tabLst>
            </a:pP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Also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includes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– 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relative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55" dirty="0">
                <a:solidFill>
                  <a:srgbClr val="3477B1"/>
                </a:solidFill>
                <a:latin typeface="Arial"/>
                <a:cs typeface="Arial"/>
              </a:rPr>
              <a:t>connected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50" dirty="0">
                <a:solidFill>
                  <a:srgbClr val="3477B1"/>
                </a:solidFill>
                <a:latin typeface="Arial"/>
                <a:cs typeface="Arial"/>
              </a:rPr>
              <a:t>persons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specified</a:t>
            </a:r>
            <a:r>
              <a:rPr lang="en-US" sz="1400" b="1" spc="-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5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40" dirty="0">
                <a:solidFill>
                  <a:srgbClr val="3477B1"/>
                </a:solidFill>
                <a:latin typeface="Arial"/>
                <a:cs typeface="Arial"/>
              </a:rPr>
              <a:t>clause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0" dirty="0">
                <a:solidFill>
                  <a:srgbClr val="3477B1"/>
                </a:solidFill>
                <a:latin typeface="Arial"/>
                <a:cs typeface="Arial"/>
              </a:rPr>
              <a:t>(</a:t>
            </a:r>
            <a:r>
              <a:rPr lang="en-US" sz="1400" b="1" spc="-60" dirty="0" err="1">
                <a:solidFill>
                  <a:srgbClr val="3477B1"/>
                </a:solidFill>
                <a:latin typeface="Arial"/>
                <a:cs typeface="Arial"/>
              </a:rPr>
              <a:t>i</a:t>
            </a:r>
            <a:r>
              <a:rPr lang="en-US" sz="1400" b="1" spc="-60" dirty="0">
                <a:solidFill>
                  <a:srgbClr val="3477B1"/>
                </a:solidFill>
                <a:latin typeface="Arial"/>
                <a:cs typeface="Arial"/>
              </a:rPr>
              <a:t>);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holding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associate</a:t>
            </a:r>
            <a:r>
              <a:rPr lang="en-US" sz="14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4" dirty="0">
                <a:solidFill>
                  <a:srgbClr val="3477B1"/>
                </a:solidFill>
                <a:latin typeface="Arial"/>
                <a:cs typeface="Arial"/>
              </a:rPr>
              <a:t>subsidiary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company;</a:t>
            </a:r>
            <a:r>
              <a:rPr lang="en-US" sz="1400" b="1" spc="-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banker</a:t>
            </a:r>
            <a:r>
              <a:rPr lang="en-US" sz="1400" b="1" spc="-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company;</a:t>
            </a:r>
            <a:r>
              <a:rPr lang="en-US" sz="1400" b="1" spc="-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4" dirty="0">
                <a:solidFill>
                  <a:srgbClr val="3477B1"/>
                </a:solidFill>
                <a:latin typeface="Arial"/>
                <a:cs typeface="Arial"/>
              </a:rPr>
              <a:t>concern,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firm,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90" dirty="0">
                <a:solidFill>
                  <a:srgbClr val="3477B1"/>
                </a:solidFill>
                <a:latin typeface="Arial"/>
                <a:cs typeface="Arial"/>
              </a:rPr>
              <a:t>trust,</a:t>
            </a:r>
            <a:r>
              <a:rPr lang="en-US" sz="14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5" dirty="0">
                <a:solidFill>
                  <a:srgbClr val="3477B1"/>
                </a:solidFill>
                <a:latin typeface="Arial"/>
                <a:cs typeface="Arial"/>
              </a:rPr>
              <a:t>Hindu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undivided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family,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5" dirty="0">
                <a:solidFill>
                  <a:srgbClr val="3477B1"/>
                </a:solidFill>
                <a:latin typeface="Arial"/>
                <a:cs typeface="Arial"/>
              </a:rPr>
              <a:t>company,</a:t>
            </a:r>
            <a:r>
              <a:rPr lang="en-US" sz="14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1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5" dirty="0">
                <a:solidFill>
                  <a:srgbClr val="3477B1"/>
                </a:solidFill>
                <a:latin typeface="Arial"/>
                <a:cs typeface="Arial"/>
              </a:rPr>
              <a:t>association</a:t>
            </a:r>
            <a:r>
              <a:rPr lang="en-US" sz="1400" b="1" spc="1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2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persons</a:t>
            </a:r>
            <a:r>
              <a:rPr lang="en-US" sz="1400" b="1" spc="1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65" dirty="0">
                <a:solidFill>
                  <a:srgbClr val="3477B1"/>
                </a:solidFill>
                <a:latin typeface="Arial"/>
                <a:cs typeface="Arial"/>
              </a:rPr>
              <a:t>wherein</a:t>
            </a:r>
            <a:r>
              <a:rPr lang="en-US" sz="1400" b="1" spc="1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5" dirty="0">
                <a:solidFill>
                  <a:srgbClr val="3477B1"/>
                </a:solidFill>
                <a:latin typeface="Arial"/>
                <a:cs typeface="Arial"/>
              </a:rPr>
              <a:t>director</a:t>
            </a:r>
            <a:r>
              <a:rPr lang="en-US" sz="1400" b="1" spc="1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2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a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400" b="1" spc="-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his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relative</a:t>
            </a:r>
            <a:r>
              <a:rPr lang="en-US" sz="14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banker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company,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has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more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4" dirty="0">
                <a:solidFill>
                  <a:srgbClr val="3477B1"/>
                </a:solidFill>
                <a:latin typeface="Arial"/>
                <a:cs typeface="Arial"/>
              </a:rPr>
              <a:t>than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ten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50" dirty="0">
                <a:solidFill>
                  <a:srgbClr val="3477B1"/>
                </a:solidFill>
                <a:latin typeface="Arial"/>
                <a:cs typeface="Arial"/>
              </a:rPr>
              <a:t>percent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400" b="1" spc="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holding</a:t>
            </a:r>
            <a:r>
              <a:rPr lang="en-US" sz="1400" b="1" spc="-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interest,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85" dirty="0">
                <a:solidFill>
                  <a:srgbClr val="3477B1"/>
                </a:solidFill>
                <a:latin typeface="Arial"/>
                <a:cs typeface="Arial"/>
              </a:rPr>
              <a:t>firm</a:t>
            </a:r>
            <a:r>
              <a:rPr lang="en-US"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lang="en-US" sz="14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0" dirty="0">
                <a:solidFill>
                  <a:srgbClr val="3477B1"/>
                </a:solidFill>
                <a:latin typeface="Arial"/>
                <a:cs typeface="Arial"/>
              </a:rPr>
              <a:t>partner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its</a:t>
            </a:r>
            <a:r>
              <a:rPr lang="en-US" sz="14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employee</a:t>
            </a:r>
            <a:r>
              <a:rPr lang="en-US" sz="1400" b="1" spc="-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9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lang="en-US" sz="14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4" dirty="0">
                <a:solidFill>
                  <a:srgbClr val="3477B1"/>
                </a:solidFill>
                <a:latin typeface="Arial"/>
                <a:cs typeface="Arial"/>
              </a:rPr>
              <a:t>which</a:t>
            </a:r>
            <a:r>
              <a:rPr lang="en-US" sz="14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55" dirty="0">
                <a:solidFill>
                  <a:srgbClr val="3477B1"/>
                </a:solidFill>
                <a:latin typeface="Arial"/>
                <a:cs typeface="Arial"/>
              </a:rPr>
              <a:t>connected</a:t>
            </a:r>
            <a:r>
              <a:rPr lang="en-US" sz="1400" b="1" spc="-7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40" dirty="0">
                <a:solidFill>
                  <a:srgbClr val="3477B1"/>
                </a:solidFill>
                <a:latin typeface="Arial"/>
                <a:cs typeface="Arial"/>
              </a:rPr>
              <a:t>person</a:t>
            </a:r>
            <a:r>
              <a:rPr lang="en-US" sz="1400" b="1" spc="-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is</a:t>
            </a:r>
            <a:r>
              <a:rPr lang="en-US" sz="14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14" dirty="0">
                <a:solidFill>
                  <a:srgbClr val="3477B1"/>
                </a:solidFill>
                <a:latin typeface="Arial"/>
                <a:cs typeface="Arial"/>
              </a:rPr>
              <a:t>also</a:t>
            </a:r>
            <a:r>
              <a:rPr lang="en-US" sz="14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partner,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45" dirty="0">
                <a:solidFill>
                  <a:srgbClr val="3477B1"/>
                </a:solidFill>
                <a:latin typeface="Arial"/>
                <a:cs typeface="Arial"/>
              </a:rPr>
              <a:t>person</a:t>
            </a:r>
            <a:r>
              <a:rPr lang="en-US" sz="1400" b="1" spc="-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0" dirty="0">
                <a:solidFill>
                  <a:srgbClr val="3477B1"/>
                </a:solidFill>
                <a:latin typeface="Arial"/>
                <a:cs typeface="Arial"/>
              </a:rPr>
              <a:t>sharing</a:t>
            </a:r>
            <a:r>
              <a:rPr lang="en-US" sz="14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25" dirty="0">
                <a:solidFill>
                  <a:srgbClr val="3477B1"/>
                </a:solidFill>
                <a:latin typeface="Arial"/>
                <a:cs typeface="Arial"/>
              </a:rPr>
              <a:t>household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35" dirty="0">
                <a:solidFill>
                  <a:srgbClr val="3477B1"/>
                </a:solidFill>
                <a:latin typeface="Arial"/>
                <a:cs typeface="Arial"/>
              </a:rPr>
              <a:t>residence</a:t>
            </a:r>
            <a:r>
              <a:rPr lang="en-US" sz="14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75" dirty="0">
                <a:solidFill>
                  <a:srgbClr val="3477B1"/>
                </a:solidFill>
                <a:latin typeface="Arial"/>
                <a:cs typeface="Arial"/>
              </a:rPr>
              <a:t>with</a:t>
            </a:r>
            <a:r>
              <a:rPr lang="en-US" sz="14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3477B1"/>
                </a:solidFill>
                <a:latin typeface="Arial"/>
                <a:cs typeface="Arial"/>
              </a:rPr>
              <a:t>a</a:t>
            </a:r>
            <a:r>
              <a:rPr lang="en-US" sz="14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60" dirty="0">
                <a:solidFill>
                  <a:srgbClr val="3477B1"/>
                </a:solidFill>
                <a:latin typeface="Arial"/>
                <a:cs typeface="Arial"/>
              </a:rPr>
              <a:t>connected</a:t>
            </a:r>
            <a:r>
              <a:rPr lang="en-US" sz="14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3477B1"/>
                </a:solidFill>
                <a:latin typeface="Arial"/>
                <a:cs typeface="Arial"/>
              </a:rPr>
              <a:t>person.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object 3"/>
          <p:cNvSpPr txBox="1"/>
          <p:nvPr/>
        </p:nvSpPr>
        <p:spPr>
          <a:xfrm>
            <a:off x="1238452" y="2786249"/>
            <a:ext cx="3955898" cy="10272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65" dirty="0">
                <a:latin typeface="Arial MT"/>
                <a:cs typeface="Arial MT"/>
              </a:rPr>
              <a:t>Contra</a:t>
            </a:r>
            <a:r>
              <a:rPr sz="1600" b="1" u="sng" spc="90" dirty="0">
                <a:latin typeface="Arial MT"/>
                <a:cs typeface="Arial MT"/>
              </a:rPr>
              <a:t> </a:t>
            </a:r>
            <a:r>
              <a:rPr sz="1600" b="1" u="sng" spc="-20" dirty="0">
                <a:latin typeface="Arial MT"/>
                <a:cs typeface="Arial MT"/>
              </a:rPr>
              <a:t>trading</a:t>
            </a:r>
            <a:r>
              <a:rPr sz="1600" b="1" u="sng" spc="85" dirty="0">
                <a:latin typeface="Arial MT"/>
                <a:cs typeface="Arial MT"/>
              </a:rPr>
              <a:t> </a:t>
            </a:r>
            <a:r>
              <a:rPr sz="1600" spc="-165" dirty="0">
                <a:latin typeface="Arial MT"/>
                <a:cs typeface="Arial MT"/>
              </a:rPr>
              <a:t>means</a:t>
            </a:r>
            <a:r>
              <a:rPr sz="1600" spc="70" dirty="0">
                <a:latin typeface="Arial MT"/>
                <a:cs typeface="Arial MT"/>
              </a:rPr>
              <a:t> </a:t>
            </a:r>
            <a:r>
              <a:rPr sz="1600" spc="-35" dirty="0">
                <a:latin typeface="Arial MT"/>
                <a:cs typeface="Arial MT"/>
              </a:rPr>
              <a:t>taking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b="1" spc="-130" dirty="0">
                <a:solidFill>
                  <a:srgbClr val="3477B1"/>
                </a:solidFill>
                <a:latin typeface="Arial"/>
                <a:cs typeface="Arial"/>
              </a:rPr>
              <a:t>opposite</a:t>
            </a:r>
            <a:r>
              <a:rPr sz="16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position</a:t>
            </a:r>
            <a:r>
              <a:rPr sz="1600" b="1" spc="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39"/>
                </a:solidFill>
                <a:latin typeface="Arial MT"/>
                <a:cs typeface="Arial MT"/>
              </a:rPr>
              <a:t>in</a:t>
            </a:r>
            <a:r>
              <a:rPr sz="1600" spc="7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00039"/>
                </a:solidFill>
                <a:latin typeface="Arial MT"/>
                <a:cs typeface="Arial MT"/>
              </a:rPr>
              <a:t>trading</a:t>
            </a:r>
            <a:r>
              <a:rPr sz="1600" spc="8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00039"/>
                </a:solidFill>
                <a:latin typeface="Arial MT"/>
                <a:cs typeface="Arial MT"/>
              </a:rPr>
              <a:t>of</a:t>
            </a:r>
            <a:r>
              <a:rPr lang="en-US" sz="1600" spc="-2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lang="en-US" sz="1600" spc="-140" dirty="0">
                <a:solidFill>
                  <a:srgbClr val="000039"/>
                </a:solidFill>
                <a:latin typeface="Arial MT"/>
                <a:cs typeface="Arial MT"/>
              </a:rPr>
              <a:t>securities</a:t>
            </a:r>
            <a:r>
              <a:rPr lang="en-US" sz="1600" spc="1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lang="en-US" sz="1600" spc="-60" dirty="0">
                <a:solidFill>
                  <a:srgbClr val="000039"/>
                </a:solidFill>
                <a:latin typeface="Arial MT"/>
                <a:cs typeface="Arial MT"/>
              </a:rPr>
              <a:t>following</a:t>
            </a:r>
            <a:r>
              <a:rPr lang="en-US" sz="1600" spc="45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lang="en-US" sz="1600" dirty="0">
                <a:solidFill>
                  <a:srgbClr val="000039"/>
                </a:solidFill>
                <a:latin typeface="Arial MT"/>
                <a:cs typeface="Arial MT"/>
              </a:rPr>
              <a:t>a</a:t>
            </a:r>
            <a:r>
              <a:rPr lang="en-US" sz="1600" spc="4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lang="en-US" sz="1600" spc="-155" dirty="0">
                <a:solidFill>
                  <a:srgbClr val="000039"/>
                </a:solidFill>
                <a:latin typeface="Arial MT"/>
                <a:cs typeface="Arial MT"/>
              </a:rPr>
              <a:t>Transaction</a:t>
            </a:r>
            <a:r>
              <a:rPr lang="en-US" sz="1600" spc="40" dirty="0">
                <a:solidFill>
                  <a:srgbClr val="000039"/>
                </a:solidFill>
                <a:latin typeface="Arial MT"/>
                <a:cs typeface="Arial MT"/>
              </a:rPr>
              <a:t> </a:t>
            </a:r>
            <a:r>
              <a:rPr lang="en-US" sz="1600" b="1" spc="-45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lang="en-US" sz="16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8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6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45" dirty="0">
                <a:solidFill>
                  <a:srgbClr val="3477B1"/>
                </a:solidFill>
                <a:latin typeface="Arial"/>
                <a:cs typeface="Arial"/>
              </a:rPr>
              <a:t>Designated</a:t>
            </a:r>
            <a:r>
              <a:rPr lang="en-US" sz="16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200" dirty="0">
                <a:solidFill>
                  <a:srgbClr val="3477B1"/>
                </a:solidFill>
                <a:latin typeface="Arial"/>
                <a:cs typeface="Arial"/>
              </a:rPr>
              <a:t>Person</a:t>
            </a:r>
            <a:r>
              <a:rPr lang="en-US" sz="1600" b="1" spc="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2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b="1" spc="-145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lang="en-US"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30" dirty="0">
                <a:solidFill>
                  <a:srgbClr val="3477B1"/>
                </a:solidFill>
                <a:latin typeface="Arial"/>
                <a:cs typeface="Arial"/>
              </a:rPr>
              <a:t>their</a:t>
            </a:r>
            <a:r>
              <a:rPr lang="en-US" sz="16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55" dirty="0">
                <a:solidFill>
                  <a:srgbClr val="3477B1"/>
                </a:solidFill>
                <a:latin typeface="Arial"/>
                <a:cs typeface="Arial"/>
              </a:rPr>
              <a:t>declared</a:t>
            </a:r>
            <a:r>
              <a:rPr lang="en-US"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3477B1"/>
                </a:solidFill>
                <a:latin typeface="Arial"/>
                <a:cs typeface="Arial"/>
              </a:rPr>
              <a:t>relatives.</a:t>
            </a:r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201" y="464261"/>
            <a:ext cx="74072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20" dirty="0">
                <a:solidFill>
                  <a:srgbClr val="000000"/>
                </a:solidFill>
              </a:rPr>
              <a:t>IMMEDIATE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400" dirty="0">
                <a:solidFill>
                  <a:srgbClr val="000000"/>
                </a:solidFill>
              </a:rPr>
              <a:t>RELATIVES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spc="-600" dirty="0">
                <a:solidFill>
                  <a:srgbClr val="000000"/>
                </a:solidFill>
              </a:rPr>
              <a:t>OF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spc="-390" dirty="0">
                <a:solidFill>
                  <a:srgbClr val="000000"/>
                </a:solidFill>
              </a:rPr>
              <a:t>DESIGNATED</a:t>
            </a:r>
            <a:r>
              <a:rPr sz="3200" spc="20" dirty="0">
                <a:solidFill>
                  <a:srgbClr val="000000"/>
                </a:solidFill>
              </a:rPr>
              <a:t> </a:t>
            </a:r>
            <a:r>
              <a:rPr sz="3200" spc="-415" dirty="0">
                <a:solidFill>
                  <a:srgbClr val="000000"/>
                </a:solidFill>
              </a:rPr>
              <a:t>PERSONS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472" y="2987744"/>
            <a:ext cx="2066875" cy="10780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37001" y="2989910"/>
            <a:ext cx="1860550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7499"/>
              </a:lnSpc>
              <a:spcBef>
                <a:spcPts val="95"/>
              </a:spcBef>
            </a:pP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Designated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Person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Spouse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57431" y="1828838"/>
            <a:ext cx="2901315" cy="1691005"/>
            <a:chOff x="5357431" y="1828838"/>
            <a:chExt cx="2901315" cy="1691005"/>
          </a:xfrm>
        </p:grpSpPr>
        <p:sp>
          <p:nvSpPr>
            <p:cNvPr id="6" name="object 6"/>
            <p:cNvSpPr/>
            <p:nvPr/>
          </p:nvSpPr>
          <p:spPr>
            <a:xfrm>
              <a:off x="5362194" y="2371217"/>
              <a:ext cx="795655" cy="1143635"/>
            </a:xfrm>
            <a:custGeom>
              <a:avLst/>
              <a:gdLst/>
              <a:ahLst/>
              <a:cxnLst/>
              <a:rect l="l" t="t" r="r" b="b"/>
              <a:pathLst>
                <a:path w="795654" h="1143635">
                  <a:moveTo>
                    <a:pt x="0" y="1143635"/>
                  </a:moveTo>
                  <a:lnTo>
                    <a:pt x="795527" y="0"/>
                  </a:lnTo>
                </a:path>
              </a:pathLst>
            </a:custGeom>
            <a:ln w="9525">
              <a:solidFill>
                <a:srgbClr val="7DAA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9904" y="1828838"/>
              <a:ext cx="2168525" cy="110473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8463" y="1137666"/>
            <a:ext cx="10497185" cy="1440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27090" algn="l"/>
                <a:tab pos="7393305" algn="l"/>
              </a:tabLst>
            </a:pP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Designated</a:t>
            </a:r>
            <a:r>
              <a:rPr sz="20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80" dirty="0">
                <a:solidFill>
                  <a:srgbClr val="3477B1"/>
                </a:solidFill>
                <a:latin typeface="Arial"/>
                <a:cs typeface="Arial"/>
              </a:rPr>
              <a:t>Persons</a:t>
            </a:r>
            <a:r>
              <a:rPr sz="2000" b="1" spc="1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are</a:t>
            </a:r>
            <a:r>
              <a:rPr sz="2000" b="1" spc="114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3477B1"/>
                </a:solidFill>
                <a:latin typeface="Arial"/>
                <a:cs typeface="Arial"/>
              </a:rPr>
              <a:t>bound</a:t>
            </a:r>
            <a:r>
              <a:rPr sz="2000" b="1" spc="114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2000" b="1" spc="1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1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provisions</a:t>
            </a:r>
            <a:r>
              <a:rPr sz="2000" b="1" spc="1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20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Code</a:t>
            </a:r>
            <a:r>
              <a:rPr sz="2000" b="1" spc="1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2000" b="1" spc="-165" dirty="0">
                <a:solidFill>
                  <a:srgbClr val="3477B1"/>
                </a:solidFill>
                <a:latin typeface="Arial"/>
                <a:cs typeface="Arial"/>
              </a:rPr>
              <a:t>Conduct</a:t>
            </a:r>
            <a:r>
              <a:rPr sz="2000" b="1" spc="1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3477B1"/>
                </a:solidFill>
                <a:latin typeface="Arial"/>
                <a:cs typeface="Arial"/>
              </a:rPr>
              <a:t>for</a:t>
            </a:r>
            <a:r>
              <a:rPr sz="2000" b="1" spc="1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all</a:t>
            </a:r>
            <a:r>
              <a:rPr sz="2000" b="1" spc="1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compliances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(including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Disclosures)</a:t>
            </a:r>
            <a:r>
              <a:rPr sz="20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3477B1"/>
                </a:solidFill>
                <a:latin typeface="Arial"/>
                <a:cs typeface="Arial"/>
              </a:rPr>
              <a:t>self</a:t>
            </a:r>
            <a:r>
              <a:rPr sz="2000" b="1" spc="10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3477B1"/>
                </a:solidFill>
                <a:latin typeface="Arial"/>
                <a:cs typeface="Arial"/>
              </a:rPr>
              <a:t>as</a:t>
            </a:r>
            <a:r>
              <a:rPr sz="20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3477B1"/>
                </a:solidFill>
                <a:latin typeface="Arial"/>
                <a:cs typeface="Arial"/>
              </a:rPr>
              <a:t>well</a:t>
            </a:r>
            <a:r>
              <a:rPr sz="20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as</a:t>
            </a:r>
            <a:r>
              <a:rPr sz="20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3477B1"/>
                </a:solidFill>
                <a:latin typeface="Arial"/>
                <a:cs typeface="Arial"/>
              </a:rPr>
              <a:t>for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their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Immediate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Relatives.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2000">
              <a:latin typeface="Arial"/>
              <a:cs typeface="Arial"/>
            </a:endParaRPr>
          </a:p>
          <a:p>
            <a:pPr marL="1971039" algn="ctr">
              <a:lnSpc>
                <a:spcPts val="1610"/>
              </a:lnSpc>
              <a:spcBef>
                <a:spcPts val="5"/>
              </a:spcBef>
            </a:pP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Parents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FFFFFF"/>
                </a:solidFill>
                <a:latin typeface="Tahoma"/>
                <a:cs typeface="Tahoma"/>
              </a:rPr>
              <a:t>DP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1400">
              <a:latin typeface="Tahoma"/>
              <a:cs typeface="Tahoma"/>
            </a:endParaRPr>
          </a:p>
          <a:p>
            <a:pPr marL="1972310" algn="ctr">
              <a:lnSpc>
                <a:spcPts val="1610"/>
              </a:lnSpc>
            </a:pP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Spouse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9047" y="2971838"/>
            <a:ext cx="2125853" cy="11047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50255" y="3289172"/>
            <a:ext cx="2675255" cy="433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90"/>
              </a:spcBef>
              <a:tabLst>
                <a:tab pos="854075" algn="l"/>
              </a:tabLst>
            </a:pPr>
            <a:r>
              <a:rPr sz="1400" b="1" u="sng" dirty="0">
                <a:solidFill>
                  <a:srgbClr val="FFFFFF"/>
                </a:solidFill>
                <a:uFill>
                  <a:solidFill>
                    <a:srgbClr val="7DAAD5"/>
                  </a:solidFill>
                </a:uFill>
                <a:latin typeface="Tahoma"/>
                <a:cs typeface="Tahoma"/>
              </a:rPr>
              <a:t>	</a:t>
            </a:r>
            <a:r>
              <a:rPr sz="1400" b="1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Sibling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FFFFFF"/>
                </a:solidFill>
                <a:latin typeface="Tahoma"/>
                <a:cs typeface="Tahoma"/>
              </a:rPr>
              <a:t>DP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1400">
              <a:latin typeface="Tahoma"/>
              <a:cs typeface="Tahoma"/>
            </a:endParaRPr>
          </a:p>
          <a:p>
            <a:pPr marL="1225550">
              <a:lnSpc>
                <a:spcPts val="1610"/>
              </a:lnSpc>
            </a:pP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Spouse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57431" y="3510089"/>
            <a:ext cx="2882900" cy="1710055"/>
            <a:chOff x="5357431" y="3510089"/>
            <a:chExt cx="2882900" cy="1710055"/>
          </a:xfrm>
        </p:grpSpPr>
        <p:sp>
          <p:nvSpPr>
            <p:cNvPr id="12" name="object 12"/>
            <p:cNvSpPr/>
            <p:nvPr/>
          </p:nvSpPr>
          <p:spPr>
            <a:xfrm>
              <a:off x="5362194" y="3514852"/>
              <a:ext cx="795655" cy="1143635"/>
            </a:xfrm>
            <a:custGeom>
              <a:avLst/>
              <a:gdLst/>
              <a:ahLst/>
              <a:cxnLst/>
              <a:rect l="l" t="t" r="r" b="b"/>
              <a:pathLst>
                <a:path w="795654" h="1143635">
                  <a:moveTo>
                    <a:pt x="0" y="0"/>
                  </a:moveTo>
                  <a:lnTo>
                    <a:pt x="795527" y="1143508"/>
                  </a:lnTo>
                </a:path>
              </a:pathLst>
            </a:custGeom>
            <a:ln w="9525">
              <a:solidFill>
                <a:srgbClr val="7DAA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9048" y="4114838"/>
              <a:ext cx="2141093" cy="110473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264655" y="4433442"/>
            <a:ext cx="1776095" cy="43307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07645" marR="5080" indent="-195580">
              <a:lnSpc>
                <a:spcPts val="1540"/>
              </a:lnSpc>
              <a:spcBef>
                <a:spcPts val="259"/>
              </a:spcBef>
            </a:pP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Child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person 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spouse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09188" y="5305044"/>
            <a:ext cx="6239510" cy="1432560"/>
          </a:xfrm>
          <a:custGeom>
            <a:avLst/>
            <a:gdLst/>
            <a:ahLst/>
            <a:cxnLst/>
            <a:rect l="l" t="t" r="r" b="b"/>
            <a:pathLst>
              <a:path w="6239509" h="1432559">
                <a:moveTo>
                  <a:pt x="0" y="1432559"/>
                </a:moveTo>
                <a:lnTo>
                  <a:pt x="6239256" y="1432559"/>
                </a:lnTo>
                <a:lnTo>
                  <a:pt x="6239256" y="0"/>
                </a:lnTo>
                <a:lnTo>
                  <a:pt x="0" y="0"/>
                </a:lnTo>
                <a:lnTo>
                  <a:pt x="0" y="1432559"/>
                </a:lnTo>
                <a:close/>
              </a:path>
            </a:pathLst>
          </a:custGeom>
          <a:ln w="15240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99992" y="5387136"/>
            <a:ext cx="45389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Immediate</a:t>
            </a:r>
            <a:r>
              <a:rPr sz="20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3477B1"/>
                </a:solidFill>
                <a:latin typeface="Arial"/>
                <a:cs typeface="Arial"/>
              </a:rPr>
              <a:t>Relatives</a:t>
            </a:r>
            <a:r>
              <a:rPr sz="2000" b="1" spc="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3477B1"/>
                </a:solidFill>
                <a:latin typeface="Arial"/>
                <a:cs typeface="Arial"/>
              </a:rPr>
              <a:t>are</a:t>
            </a:r>
            <a:r>
              <a:rPr sz="20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3477B1"/>
                </a:solidFill>
                <a:latin typeface="Arial"/>
                <a:cs typeface="Arial"/>
              </a:rPr>
              <a:t>included</a:t>
            </a:r>
            <a:r>
              <a:rPr sz="2000" b="1" spc="5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220" dirty="0">
                <a:solidFill>
                  <a:srgbClr val="3477B1"/>
                </a:solidFill>
                <a:latin typeface="Arial"/>
                <a:cs typeface="Arial"/>
              </a:rPr>
              <a:t>ONLY</a:t>
            </a:r>
            <a:r>
              <a:rPr sz="2000" b="1" spc="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3477B1"/>
                </a:solidFill>
                <a:latin typeface="Arial"/>
                <a:cs typeface="Arial"/>
              </a:rPr>
              <a:t>IF: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9992" y="5691632"/>
            <a:ext cx="55403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456565" algn="l"/>
                <a:tab pos="3201035" algn="l"/>
              </a:tabLst>
            </a:pPr>
            <a:r>
              <a:rPr sz="2000" b="1" spc="-114" dirty="0">
                <a:latin typeface="Arial"/>
                <a:cs typeface="Arial"/>
              </a:rPr>
              <a:t>Financially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dependent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2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</a:tabLst>
            </a:pPr>
            <a:r>
              <a:rPr sz="2000" b="1" spc="-200" dirty="0">
                <a:latin typeface="Arial"/>
                <a:cs typeface="Arial"/>
              </a:rPr>
              <a:t>Takes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consultation/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help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for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trading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in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securities</a:t>
            </a:r>
            <a:endParaRPr sz="2000">
              <a:latin typeface="Arial"/>
              <a:cs typeface="Arial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</a:tabLst>
            </a:pPr>
            <a:r>
              <a:rPr sz="2000" b="1" spc="-160" dirty="0">
                <a:solidFill>
                  <a:srgbClr val="417A85"/>
                </a:solidFill>
                <a:latin typeface="Arial"/>
                <a:cs typeface="Arial"/>
              </a:rPr>
              <a:t>Inclusion</a:t>
            </a:r>
            <a:r>
              <a:rPr sz="2000" b="1" spc="-1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17A85"/>
                </a:solidFill>
                <a:latin typeface="Arial"/>
                <a:cs typeface="Arial"/>
              </a:rPr>
              <a:t>of</a:t>
            </a:r>
            <a:r>
              <a:rPr sz="2000" b="1" spc="40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235" dirty="0">
                <a:solidFill>
                  <a:srgbClr val="417A85"/>
                </a:solidFill>
                <a:latin typeface="Arial"/>
                <a:cs typeface="Arial"/>
              </a:rPr>
              <a:t>Spouse</a:t>
            </a:r>
            <a:r>
              <a:rPr sz="2000" b="1" spc="-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155" dirty="0">
                <a:solidFill>
                  <a:srgbClr val="417A85"/>
                </a:solidFill>
                <a:latin typeface="Arial"/>
                <a:cs typeface="Arial"/>
              </a:rPr>
              <a:t>is</a:t>
            </a:r>
            <a:r>
              <a:rPr sz="2000" b="1" spc="-20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17A85"/>
                </a:solidFill>
                <a:latin typeface="Arial"/>
                <a:cs typeface="Arial"/>
              </a:rPr>
              <a:t>Mandatory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9412" y="6341364"/>
            <a:ext cx="302260" cy="254557"/>
          </a:xfrm>
          <a:prstGeom prst="rect">
            <a:avLst/>
          </a:prstGeom>
          <a:ln w="9143">
            <a:solidFill>
              <a:srgbClr val="619DD1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lang="en-US" sz="1000" spc="-25" dirty="0">
                <a:solidFill>
                  <a:srgbClr val="0D0D0D"/>
                </a:solidFill>
                <a:latin typeface="Trebuchet MS"/>
                <a:cs typeface="Trebuchet MS"/>
              </a:rPr>
              <a:t>3</a:t>
            </a:r>
            <a:endParaRPr sz="1000" dirty="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0"/>
            <a:ext cx="8408035" cy="535305"/>
            <a:chOff x="0" y="0"/>
            <a:chExt cx="8408035" cy="53530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01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95"/>
              </a:spcBef>
            </a:pPr>
            <a:r>
              <a:rPr sz="3200" spc="-395" dirty="0">
                <a:solidFill>
                  <a:srgbClr val="000000"/>
                </a:solidFill>
                <a:latin typeface="Arial"/>
                <a:cs typeface="Arial"/>
              </a:rPr>
              <a:t>UNPUBLISHED</a:t>
            </a:r>
            <a:r>
              <a:rPr sz="320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409" dirty="0">
                <a:solidFill>
                  <a:srgbClr val="000000"/>
                </a:solidFill>
                <a:latin typeface="Arial"/>
                <a:cs typeface="Arial"/>
              </a:rPr>
              <a:t>PRICE</a:t>
            </a:r>
            <a:r>
              <a:rPr sz="3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365" dirty="0">
                <a:solidFill>
                  <a:srgbClr val="000000"/>
                </a:solidFill>
                <a:latin typeface="Arial"/>
                <a:cs typeface="Arial"/>
              </a:rPr>
              <a:t>SENSITIVE</a:t>
            </a:r>
            <a:r>
              <a:rPr sz="3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15" dirty="0">
                <a:solidFill>
                  <a:srgbClr val="000000"/>
                </a:solidFill>
                <a:latin typeface="Arial"/>
                <a:cs typeface="Arial"/>
              </a:rPr>
              <a:t>INFORMATION</a:t>
            </a:r>
            <a:r>
              <a:rPr sz="320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20" dirty="0">
                <a:solidFill>
                  <a:srgbClr val="000000"/>
                </a:solidFill>
                <a:latin typeface="Arial"/>
                <a:cs typeface="Arial"/>
              </a:rPr>
              <a:t>(“UPSI”)</a:t>
            </a:r>
            <a:r>
              <a:rPr sz="3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290" dirty="0">
                <a:solidFill>
                  <a:srgbClr val="232852"/>
                </a:solidFill>
                <a:latin typeface="Arial"/>
                <a:cs typeface="Arial"/>
              </a:rPr>
              <a:t>means: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65" y="1036758"/>
            <a:ext cx="4840701" cy="49252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50235" y="2264740"/>
            <a:ext cx="1427480" cy="11969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065" marR="5080" algn="ctr">
              <a:lnSpc>
                <a:spcPct val="81700"/>
              </a:lnSpc>
              <a:spcBef>
                <a:spcPts val="495"/>
              </a:spcBef>
            </a:pPr>
            <a:r>
              <a:rPr sz="1800" b="1" spc="-25" dirty="0">
                <a:latin typeface="Arial"/>
                <a:cs typeface="Arial"/>
              </a:rPr>
              <a:t>any </a:t>
            </a:r>
            <a:r>
              <a:rPr sz="1800" b="1" spc="-30" dirty="0">
                <a:latin typeface="Arial"/>
                <a:cs typeface="Arial"/>
              </a:rPr>
              <a:t>information </a:t>
            </a:r>
            <a:r>
              <a:rPr sz="1800" b="1" spc="-105" dirty="0">
                <a:solidFill>
                  <a:srgbClr val="3477B1"/>
                </a:solidFill>
                <a:latin typeface="Arial"/>
                <a:cs typeface="Arial"/>
              </a:rPr>
              <a:t>relating</a:t>
            </a:r>
            <a:r>
              <a:rPr sz="18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3477B1"/>
                </a:solidFill>
                <a:latin typeface="Arial"/>
                <a:cs typeface="Arial"/>
              </a:rPr>
              <a:t>to</a:t>
            </a:r>
            <a:r>
              <a:rPr sz="18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477B1"/>
                </a:solidFill>
                <a:latin typeface="Arial"/>
                <a:cs typeface="Arial"/>
              </a:rPr>
              <a:t>a </a:t>
            </a:r>
            <a:r>
              <a:rPr sz="1800" b="1" spc="-16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18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8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3477B1"/>
                </a:solidFill>
                <a:latin typeface="Arial"/>
                <a:cs typeface="Arial"/>
              </a:rPr>
              <a:t>its </a:t>
            </a:r>
            <a:r>
              <a:rPr sz="1800" b="1" spc="-10" dirty="0">
                <a:solidFill>
                  <a:srgbClr val="3477B1"/>
                </a:solidFill>
                <a:latin typeface="Arial"/>
                <a:cs typeface="Arial"/>
              </a:rPr>
              <a:t>shares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5586" y="4603495"/>
            <a:ext cx="2232660" cy="5257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710565" marR="5080" indent="-698500">
              <a:lnSpc>
                <a:spcPts val="1780"/>
              </a:lnSpc>
              <a:spcBef>
                <a:spcPts val="475"/>
              </a:spcBef>
            </a:pPr>
            <a:r>
              <a:rPr sz="1800" b="1" spc="-155" dirty="0">
                <a:solidFill>
                  <a:srgbClr val="3477B1"/>
                </a:solidFill>
                <a:latin typeface="Arial"/>
                <a:cs typeface="Arial"/>
              </a:rPr>
              <a:t>not</a:t>
            </a:r>
            <a:r>
              <a:rPr sz="18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3477B1"/>
                </a:solidFill>
                <a:latin typeface="Arial"/>
                <a:cs typeface="Arial"/>
              </a:rPr>
              <a:t>generally</a:t>
            </a:r>
            <a:r>
              <a:rPr sz="18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3477B1"/>
                </a:solidFill>
                <a:latin typeface="Arial"/>
                <a:cs typeface="Arial"/>
              </a:rPr>
              <a:t>available </a:t>
            </a:r>
            <a:r>
              <a:rPr sz="1800" b="1" spc="-155" dirty="0">
                <a:latin typeface="Arial"/>
                <a:cs typeface="Arial"/>
              </a:rPr>
              <a:t>to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public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1999" y="2377185"/>
            <a:ext cx="1419860" cy="970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3810" algn="ctr">
              <a:lnSpc>
                <a:spcPct val="81500"/>
              </a:lnSpc>
              <a:spcBef>
                <a:spcPts val="500"/>
              </a:spcBef>
            </a:pPr>
            <a:r>
              <a:rPr sz="1800" b="1" spc="-75" dirty="0">
                <a:latin typeface="Arial"/>
                <a:cs typeface="Arial"/>
              </a:rPr>
              <a:t>likely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3477B1"/>
                </a:solidFill>
                <a:latin typeface="Arial"/>
                <a:cs typeface="Arial"/>
              </a:rPr>
              <a:t>materially </a:t>
            </a:r>
            <a:r>
              <a:rPr sz="1800" b="1" spc="-114" dirty="0">
                <a:solidFill>
                  <a:srgbClr val="3477B1"/>
                </a:solidFill>
                <a:latin typeface="Arial"/>
                <a:cs typeface="Arial"/>
              </a:rPr>
              <a:t>affect</a:t>
            </a:r>
            <a:r>
              <a:rPr sz="18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8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3477B1"/>
                </a:solidFill>
                <a:latin typeface="Arial"/>
                <a:cs typeface="Arial"/>
              </a:rPr>
              <a:t>price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the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shares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747" y="6039611"/>
            <a:ext cx="11656060" cy="668020"/>
          </a:xfrm>
          <a:prstGeom prst="rect">
            <a:avLst/>
          </a:prstGeom>
          <a:ln w="39623">
            <a:solidFill>
              <a:srgbClr val="001F5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20"/>
              </a:spcBef>
            </a:pPr>
            <a:r>
              <a:rPr sz="20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Governing</a:t>
            </a:r>
            <a:r>
              <a:rPr sz="2000" b="1" u="heavy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Principle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determining</a:t>
            </a:r>
            <a:r>
              <a:rPr sz="2000" b="1" u="heavy" spc="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UPSI-</a:t>
            </a:r>
            <a:endParaRPr sz="200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tabLst>
                <a:tab pos="10734040" algn="l"/>
              </a:tabLst>
            </a:pPr>
            <a:r>
              <a:rPr sz="2000" b="1" spc="-265" dirty="0">
                <a:latin typeface="Arial"/>
                <a:cs typeface="Arial"/>
              </a:rPr>
              <a:t>Such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20" dirty="0">
                <a:latin typeface="Arial"/>
                <a:cs typeface="Arial"/>
              </a:rPr>
              <a:t>information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is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likely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to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95" dirty="0">
                <a:latin typeface="Arial"/>
                <a:cs typeface="Arial"/>
              </a:rPr>
              <a:t>materially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affect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price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the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75" dirty="0">
                <a:latin typeface="Arial"/>
                <a:cs typeface="Arial"/>
              </a:rPr>
              <a:t>securities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upon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coming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35" dirty="0">
                <a:latin typeface="Arial"/>
                <a:cs typeface="Arial"/>
              </a:rPr>
              <a:t>into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65" dirty="0">
                <a:latin typeface="Arial"/>
                <a:cs typeface="Arial"/>
              </a:rPr>
              <a:t>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public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70" dirty="0">
                <a:latin typeface="Arial"/>
                <a:cs typeface="Arial"/>
              </a:rPr>
              <a:t>domain.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2600" y="1019162"/>
            <a:ext cx="385635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35" dirty="0">
                <a:latin typeface="Arial"/>
                <a:cs typeface="Arial"/>
              </a:rPr>
              <a:t>UPSI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75" dirty="0">
                <a:solidFill>
                  <a:srgbClr val="3477B1"/>
                </a:solidFill>
                <a:latin typeface="Arial"/>
                <a:cs typeface="Arial"/>
              </a:rPr>
              <a:t>Includes</a:t>
            </a:r>
            <a:r>
              <a:rPr sz="2000" b="1" spc="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but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not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restricted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65" dirty="0">
                <a:latin typeface="Arial"/>
                <a:cs typeface="Arial"/>
              </a:rPr>
              <a:t>to: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4891" y="1324602"/>
            <a:ext cx="5415280" cy="15196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469900" algn="l"/>
              </a:tabLst>
            </a:pP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financial</a:t>
            </a:r>
            <a:r>
              <a:rPr sz="16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3477B1"/>
                </a:solidFill>
                <a:latin typeface="Arial"/>
                <a:cs typeface="Arial"/>
              </a:rPr>
              <a:t>results;</a:t>
            </a:r>
            <a:endParaRPr sz="1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600" b="1" spc="-50" dirty="0">
                <a:solidFill>
                  <a:srgbClr val="3477B1"/>
                </a:solidFill>
                <a:latin typeface="Arial"/>
                <a:cs typeface="Arial"/>
              </a:rPr>
              <a:t>dividends;</a:t>
            </a:r>
            <a:endParaRPr sz="1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600" b="1" spc="-185" dirty="0">
                <a:solidFill>
                  <a:srgbClr val="3477B1"/>
                </a:solidFill>
                <a:latin typeface="Arial"/>
                <a:cs typeface="Arial"/>
              </a:rPr>
              <a:t>change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3477B1"/>
                </a:solidFill>
                <a:latin typeface="Arial"/>
                <a:cs typeface="Arial"/>
              </a:rPr>
              <a:t>capital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3477B1"/>
                </a:solidFill>
                <a:latin typeface="Arial"/>
                <a:cs typeface="Arial"/>
              </a:rPr>
              <a:t>structure;</a:t>
            </a:r>
            <a:endParaRPr sz="1600" dirty="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sz="1600" b="1" spc="-175" dirty="0">
                <a:solidFill>
                  <a:srgbClr val="3477B1"/>
                </a:solidFill>
                <a:latin typeface="Arial"/>
                <a:cs typeface="Arial"/>
              </a:rPr>
              <a:t>mergers,</a:t>
            </a:r>
            <a:r>
              <a:rPr sz="16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3477B1"/>
                </a:solidFill>
                <a:latin typeface="Arial"/>
                <a:cs typeface="Arial"/>
              </a:rPr>
              <a:t>de-</a:t>
            </a:r>
            <a:r>
              <a:rPr sz="1600" b="1" spc="-175" dirty="0">
                <a:solidFill>
                  <a:srgbClr val="3477B1"/>
                </a:solidFill>
                <a:latin typeface="Arial"/>
                <a:cs typeface="Arial"/>
              </a:rPr>
              <a:t>mergers,</a:t>
            </a:r>
            <a:r>
              <a:rPr sz="1600" b="1" spc="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acquisitions,</a:t>
            </a:r>
            <a:r>
              <a:rPr sz="16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delisting, </a:t>
            </a:r>
            <a:r>
              <a:rPr sz="1600" b="1" spc="-170" dirty="0">
                <a:solidFill>
                  <a:srgbClr val="3477B1"/>
                </a:solidFill>
                <a:latin typeface="Arial"/>
                <a:cs typeface="Arial"/>
              </a:rPr>
              <a:t>disposals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3477B1"/>
                </a:solidFill>
                <a:latin typeface="Arial"/>
                <a:cs typeface="Arial"/>
              </a:rPr>
              <a:t>expansion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10" dirty="0">
                <a:solidFill>
                  <a:srgbClr val="3477B1"/>
                </a:solidFill>
                <a:latin typeface="Arial"/>
                <a:cs typeface="Arial"/>
              </a:rPr>
              <a:t>business</a:t>
            </a:r>
            <a:r>
              <a:rPr sz="16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3477B1"/>
                </a:solidFill>
                <a:latin typeface="Arial"/>
                <a:cs typeface="Arial"/>
              </a:rPr>
              <a:t>such other</a:t>
            </a:r>
            <a:r>
              <a:rPr sz="16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3477B1"/>
                </a:solidFill>
                <a:latin typeface="Arial"/>
                <a:cs typeface="Arial"/>
              </a:rPr>
              <a:t>transactions;</a:t>
            </a:r>
            <a:endParaRPr sz="1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600" b="1" spc="-200" dirty="0">
                <a:solidFill>
                  <a:srgbClr val="3477B1"/>
                </a:solidFill>
                <a:latin typeface="Arial"/>
                <a:cs typeface="Arial"/>
              </a:rPr>
              <a:t>changes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key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3477B1"/>
                </a:solidFill>
                <a:latin typeface="Arial"/>
                <a:cs typeface="Arial"/>
              </a:rPr>
              <a:t>managerial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3477B1"/>
                </a:solidFill>
                <a:latin typeface="Arial"/>
                <a:cs typeface="Arial"/>
              </a:rPr>
              <a:t>personnel;</a:t>
            </a:r>
            <a:endParaRPr lang="en-US" sz="1600" b="1" spc="-55" dirty="0">
              <a:solidFill>
                <a:srgbClr val="3477B1"/>
              </a:solidFill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-55418"/>
            <a:ext cx="8407654" cy="534797"/>
            <a:chOff x="0" y="0"/>
            <a:chExt cx="8407654" cy="534797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9"/>
          <p:cNvSpPr txBox="1"/>
          <p:nvPr/>
        </p:nvSpPr>
        <p:spPr>
          <a:xfrm>
            <a:off x="5500217" y="2866750"/>
            <a:ext cx="6691783" cy="263726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600" b="1" spc="-310" dirty="0">
                <a:latin typeface="Arial"/>
                <a:cs typeface="Arial"/>
              </a:rPr>
              <a:t>SEBI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80" dirty="0">
                <a:latin typeface="Arial"/>
                <a:cs typeface="Arial"/>
              </a:rPr>
              <a:t>has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broadened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the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29" dirty="0">
                <a:latin typeface="Arial"/>
                <a:cs typeface="Arial"/>
              </a:rPr>
              <a:t>scope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130" dirty="0">
                <a:latin typeface="Arial"/>
                <a:cs typeface="Arial"/>
              </a:rPr>
              <a:t> </a:t>
            </a:r>
            <a:r>
              <a:rPr sz="1600" b="1" spc="-229" dirty="0">
                <a:latin typeface="Arial"/>
                <a:cs typeface="Arial"/>
              </a:rPr>
              <a:t>UPSI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to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include: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b="1" spc="-105" dirty="0">
                <a:solidFill>
                  <a:srgbClr val="3477B1"/>
                </a:solidFill>
                <a:latin typeface="Arial"/>
                <a:cs typeface="Arial"/>
              </a:rPr>
              <a:t>Award</a:t>
            </a:r>
            <a:r>
              <a:rPr sz="16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3477B1"/>
                </a:solidFill>
                <a:latin typeface="Arial"/>
                <a:cs typeface="Arial"/>
              </a:rPr>
              <a:t>termination</a:t>
            </a:r>
            <a:r>
              <a:rPr sz="1600" b="1" spc="-8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00" dirty="0">
                <a:solidFill>
                  <a:srgbClr val="3477B1"/>
                </a:solidFill>
                <a:latin typeface="Arial"/>
                <a:cs typeface="Arial"/>
              </a:rPr>
              <a:t>contracts</a:t>
            </a:r>
            <a:r>
              <a:rPr sz="1600" b="1" spc="-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3477B1"/>
                </a:solidFill>
                <a:latin typeface="Arial"/>
                <a:cs typeface="Arial"/>
              </a:rPr>
              <a:t>outside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3477B1"/>
                </a:solidFill>
                <a:latin typeface="Arial"/>
                <a:cs typeface="Arial"/>
              </a:rPr>
              <a:t>normal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3477B1"/>
                </a:solidFill>
                <a:latin typeface="Arial"/>
                <a:cs typeface="Arial"/>
              </a:rPr>
              <a:t>course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of</a:t>
            </a:r>
            <a:r>
              <a:rPr sz="1600" b="1" spc="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3477B1"/>
                </a:solidFill>
                <a:latin typeface="Arial"/>
                <a:cs typeface="Arial"/>
              </a:rPr>
              <a:t>business</a:t>
            </a:r>
            <a:r>
              <a:rPr lang="en-US" sz="1600" b="1" spc="-55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Resignation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Statutory</a:t>
            </a:r>
            <a:r>
              <a:rPr sz="1600" b="1" spc="-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Secretarial</a:t>
            </a:r>
            <a:r>
              <a:rPr sz="1600" b="1" spc="-6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3477B1"/>
                </a:solidFill>
                <a:latin typeface="Arial"/>
                <a:cs typeface="Arial"/>
              </a:rPr>
              <a:t>Auditors</a:t>
            </a:r>
            <a:r>
              <a:rPr lang="en-US" sz="1600" b="1" spc="-35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85" dirty="0">
                <a:solidFill>
                  <a:srgbClr val="3477B1"/>
                </a:solidFill>
                <a:latin typeface="Arial"/>
                <a:cs typeface="Arial"/>
              </a:rPr>
              <a:t>Change</a:t>
            </a:r>
            <a:r>
              <a:rPr sz="16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16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3477B1"/>
                </a:solidFill>
                <a:latin typeface="Arial"/>
                <a:cs typeface="Arial"/>
              </a:rPr>
              <a:t>ratings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(excluding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320" dirty="0">
                <a:solidFill>
                  <a:srgbClr val="3477B1"/>
                </a:solidFill>
                <a:latin typeface="Arial"/>
                <a:cs typeface="Arial"/>
              </a:rPr>
              <a:t>ESG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ratings)</a:t>
            </a:r>
            <a:r>
              <a:rPr lang="en-US" sz="1600" b="1" spc="-10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Fundraising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plans</a:t>
            </a:r>
            <a:r>
              <a:rPr lang="en-US" sz="1600" b="1" spc="-10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70" dirty="0">
                <a:solidFill>
                  <a:srgbClr val="3477B1"/>
                </a:solidFill>
                <a:latin typeface="Arial"/>
                <a:cs typeface="Arial"/>
              </a:rPr>
              <a:t>Agreements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3477B1"/>
                </a:solidFill>
                <a:latin typeface="Arial"/>
                <a:cs typeface="Arial"/>
              </a:rPr>
              <a:t>affecting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3477B1"/>
                </a:solidFill>
                <a:latin typeface="Arial"/>
                <a:cs typeface="Arial"/>
              </a:rPr>
              <a:t>management</a:t>
            </a:r>
            <a:r>
              <a:rPr sz="1600" b="1" spc="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control</a:t>
            </a:r>
            <a:r>
              <a:rPr lang="en-US" sz="1600" b="1" spc="-20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Fraud,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3477B1"/>
                </a:solidFill>
                <a:latin typeface="Arial"/>
                <a:cs typeface="Arial"/>
              </a:rPr>
              <a:t>defaults,</a:t>
            </a:r>
            <a:r>
              <a:rPr sz="16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3477B1"/>
                </a:solidFill>
                <a:latin typeface="Arial"/>
                <a:cs typeface="Arial"/>
              </a:rPr>
              <a:t>arrests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3477B1"/>
                </a:solidFill>
                <a:latin typeface="Arial"/>
                <a:cs typeface="Arial"/>
              </a:rPr>
              <a:t>promoters,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directors,</a:t>
            </a:r>
            <a:r>
              <a:rPr sz="16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key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managerial</a:t>
            </a:r>
            <a:r>
              <a:rPr sz="16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personnel</a:t>
            </a:r>
            <a:r>
              <a:rPr lang="en-US" sz="1600" spc="-30" dirty="0">
                <a:latin typeface="Arial MT"/>
                <a:cs typeface="Arial"/>
              </a:rPr>
              <a:t>, </a:t>
            </a:r>
            <a:r>
              <a:rPr sz="1600" b="1" spc="-175" dirty="0">
                <a:solidFill>
                  <a:srgbClr val="3477B1"/>
                </a:solidFill>
                <a:latin typeface="Arial"/>
                <a:cs typeface="Arial"/>
              </a:rPr>
              <a:t>Resolution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3477B1"/>
                </a:solidFill>
                <a:latin typeface="Arial"/>
                <a:cs typeface="Arial"/>
              </a:rPr>
              <a:t>plans,</a:t>
            </a:r>
            <a:r>
              <a:rPr sz="16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3477B1"/>
                </a:solidFill>
                <a:latin typeface="Arial"/>
                <a:cs typeface="Arial"/>
              </a:rPr>
              <a:t>insolvency</a:t>
            </a:r>
            <a:r>
              <a:rPr sz="16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3477B1"/>
                </a:solidFill>
                <a:latin typeface="Arial"/>
                <a:cs typeface="Arial"/>
              </a:rPr>
              <a:t>proceedings,</a:t>
            </a:r>
            <a:r>
              <a:rPr sz="1600" b="1" spc="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3477B1"/>
                </a:solidFill>
                <a:latin typeface="Arial"/>
                <a:cs typeface="Arial"/>
              </a:rPr>
              <a:t>winding-</a:t>
            </a:r>
            <a:r>
              <a:rPr sz="1600" b="1" spc="-180" dirty="0">
                <a:solidFill>
                  <a:srgbClr val="3477B1"/>
                </a:solidFill>
                <a:latin typeface="Arial"/>
                <a:cs typeface="Arial"/>
              </a:rPr>
              <a:t>up</a:t>
            </a:r>
            <a:r>
              <a:rPr sz="1600" b="1" spc="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petitions</a:t>
            </a:r>
            <a:r>
              <a:rPr lang="en-US" sz="1600" b="1" spc="-20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200" dirty="0">
                <a:solidFill>
                  <a:srgbClr val="3477B1"/>
                </a:solidFill>
                <a:latin typeface="Arial"/>
                <a:cs typeface="Arial"/>
              </a:rPr>
              <a:t>Forensic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audits</a:t>
            </a:r>
            <a:r>
              <a:rPr sz="16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and</a:t>
            </a:r>
            <a:r>
              <a:rPr sz="16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3477B1"/>
                </a:solidFill>
                <a:latin typeface="Arial"/>
                <a:cs typeface="Arial"/>
              </a:rPr>
              <a:t>regulatory</a:t>
            </a: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3477B1"/>
                </a:solidFill>
                <a:latin typeface="Arial"/>
                <a:cs typeface="Arial"/>
              </a:rPr>
              <a:t>actions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5" dirty="0">
                <a:solidFill>
                  <a:srgbClr val="3477B1"/>
                </a:solidFill>
                <a:latin typeface="Arial"/>
                <a:cs typeface="Arial"/>
              </a:rPr>
              <a:t>affecting</a:t>
            </a:r>
            <a:r>
              <a:rPr sz="1600" b="1" spc="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600" b="1" spc="-25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05" dirty="0">
                <a:solidFill>
                  <a:srgbClr val="3477B1"/>
                </a:solidFill>
                <a:latin typeface="Arial"/>
                <a:cs typeface="Arial"/>
              </a:rPr>
              <a:t>Major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litigations</a:t>
            </a:r>
            <a:r>
              <a:rPr sz="1600" b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3477B1"/>
                </a:solidFill>
                <a:latin typeface="Arial"/>
                <a:cs typeface="Arial"/>
              </a:rPr>
              <a:t>disputes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impacting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lang="en-US" sz="1600" b="1" spc="-40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Guarantees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3477B1"/>
                </a:solidFill>
                <a:latin typeface="Arial"/>
                <a:cs typeface="Arial"/>
              </a:rPr>
              <a:t>indemnities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3477B1"/>
                </a:solidFill>
                <a:latin typeface="Arial"/>
                <a:cs typeface="Arial"/>
              </a:rPr>
              <a:t>given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3477B1"/>
                </a:solidFill>
                <a:latin typeface="Arial"/>
                <a:cs typeface="Arial"/>
              </a:rPr>
              <a:t>by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0" dirty="0">
                <a:solidFill>
                  <a:srgbClr val="3477B1"/>
                </a:solidFill>
                <a:latin typeface="Arial"/>
                <a:cs typeface="Arial"/>
              </a:rPr>
              <a:t>company</a:t>
            </a:r>
            <a:r>
              <a:rPr sz="1600" b="1" spc="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3477B1"/>
                </a:solidFill>
                <a:latin typeface="Arial"/>
                <a:cs typeface="Arial"/>
              </a:rPr>
              <a:t>outside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sz="16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3477B1"/>
                </a:solidFill>
                <a:latin typeface="Arial"/>
                <a:cs typeface="Arial"/>
              </a:rPr>
              <a:t>normal</a:t>
            </a:r>
            <a:r>
              <a:rPr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20" dirty="0">
                <a:solidFill>
                  <a:srgbClr val="3477B1"/>
                </a:solidFill>
                <a:latin typeface="Arial"/>
                <a:cs typeface="Arial"/>
              </a:rPr>
              <a:t>course</a:t>
            </a:r>
            <a:r>
              <a:rPr sz="1600" b="1" spc="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1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0" dirty="0">
                <a:solidFill>
                  <a:srgbClr val="3477B1"/>
                </a:solidFill>
                <a:latin typeface="Arial"/>
                <a:cs typeface="Arial"/>
              </a:rPr>
              <a:t>business</a:t>
            </a:r>
            <a:r>
              <a:rPr lang="en-US" sz="1600" b="1" spc="-130" dirty="0">
                <a:solidFill>
                  <a:srgbClr val="3477B1"/>
                </a:solidFill>
                <a:latin typeface="Arial"/>
                <a:cs typeface="Arial"/>
              </a:rPr>
              <a:t>, </a:t>
            </a:r>
            <a:r>
              <a:rPr sz="1600" b="1" spc="-210" dirty="0">
                <a:solidFill>
                  <a:srgbClr val="3477B1"/>
                </a:solidFill>
                <a:latin typeface="Arial"/>
                <a:cs typeface="Arial"/>
              </a:rPr>
              <a:t>Suspension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3477B1"/>
                </a:solidFill>
                <a:latin typeface="Arial"/>
                <a:cs typeface="Arial"/>
              </a:rPr>
              <a:t>cancellation</a:t>
            </a:r>
            <a:r>
              <a:rPr sz="1600" b="1" spc="-7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600" b="1" spc="1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50" dirty="0">
                <a:solidFill>
                  <a:srgbClr val="3477B1"/>
                </a:solidFill>
                <a:latin typeface="Arial"/>
                <a:cs typeface="Arial"/>
              </a:rPr>
              <a:t>key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85" dirty="0">
                <a:solidFill>
                  <a:srgbClr val="3477B1"/>
                </a:solidFill>
                <a:latin typeface="Arial"/>
                <a:cs typeface="Arial"/>
              </a:rPr>
              <a:t>licenses</a:t>
            </a: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60" dirty="0">
                <a:solidFill>
                  <a:srgbClr val="3477B1"/>
                </a:solidFill>
                <a:latin typeface="Arial"/>
                <a:cs typeface="Arial"/>
              </a:rPr>
              <a:t>or</a:t>
            </a:r>
            <a:r>
              <a:rPr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3477B1"/>
                </a:solidFill>
                <a:latin typeface="Arial"/>
                <a:cs typeface="Arial"/>
              </a:rPr>
              <a:t>regulatory</a:t>
            </a:r>
            <a:r>
              <a:rPr sz="16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approvals.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35305"/>
            <a:chOff x="0" y="0"/>
            <a:chExt cx="12192000" cy="535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5497" y="536270"/>
            <a:ext cx="35052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40" dirty="0">
                <a:solidFill>
                  <a:srgbClr val="000000"/>
                </a:solidFill>
                <a:latin typeface="Arial"/>
                <a:cs typeface="Arial"/>
              </a:rPr>
              <a:t>TRADING</a:t>
            </a:r>
            <a:r>
              <a:rPr sz="3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000000"/>
                </a:solidFill>
                <a:latin typeface="Arial"/>
                <a:cs typeface="Arial"/>
              </a:rPr>
              <a:t>WINDOW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094" y="1358595"/>
            <a:ext cx="1038161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60" dirty="0">
                <a:latin typeface="Arial"/>
                <a:cs typeface="Arial"/>
              </a:rPr>
              <a:t>Trading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Window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the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period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during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spc="-140" dirty="0">
                <a:latin typeface="Arial"/>
                <a:cs typeface="Arial"/>
              </a:rPr>
              <a:t>which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195" dirty="0">
                <a:latin typeface="Arial"/>
                <a:cs typeface="Arial"/>
              </a:rPr>
              <a:t>Company’s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securities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u="heavy" spc="-19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can</a:t>
            </a:r>
            <a:r>
              <a:rPr sz="2000" b="1" u="heavy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75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be</a:t>
            </a:r>
            <a:r>
              <a:rPr sz="2000" b="1" u="heavy" spc="2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5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traded</a:t>
            </a:r>
            <a:r>
              <a:rPr sz="2000" b="1" u="heavy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5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by</a:t>
            </a:r>
            <a:r>
              <a:rPr sz="2000" b="1" u="heavy" spc="2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16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the</a:t>
            </a:r>
            <a:r>
              <a:rPr sz="2000" b="1" u="heavy" spc="20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85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Designated</a:t>
            </a:r>
            <a:endParaRPr sz="20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2000" b="1" u="heavy" spc="-95" dirty="0">
                <a:solidFill>
                  <a:srgbClr val="3477B1"/>
                </a:solidFill>
                <a:uFill>
                  <a:solidFill>
                    <a:srgbClr val="3477B1"/>
                  </a:solidFill>
                </a:uFill>
                <a:latin typeface="Arial"/>
                <a:cs typeface="Arial"/>
              </a:rPr>
              <a:t>Persons.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7523" y="2491740"/>
            <a:ext cx="5059680" cy="2043606"/>
          </a:xfrm>
          <a:custGeom>
            <a:avLst/>
            <a:gdLst/>
            <a:ahLst/>
            <a:cxnLst/>
            <a:rect l="l" t="t" r="r" b="b"/>
            <a:pathLst>
              <a:path w="5059680" h="2554604">
                <a:moveTo>
                  <a:pt x="0" y="2554224"/>
                </a:moveTo>
                <a:lnTo>
                  <a:pt x="5059680" y="2554224"/>
                </a:lnTo>
                <a:lnTo>
                  <a:pt x="5059680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9144">
            <a:solidFill>
              <a:srgbClr val="3477B1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/>
          <p:nvPr/>
        </p:nvSpPr>
        <p:spPr>
          <a:xfrm>
            <a:off x="6188328" y="2511932"/>
            <a:ext cx="26841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b="1" spc="-160" dirty="0">
                <a:latin typeface="Arial"/>
                <a:cs typeface="Arial"/>
              </a:rPr>
              <a:t>Trading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Window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Closure: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8328" y="3121913"/>
            <a:ext cx="395668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71805" algn="l"/>
                <a:tab pos="1831975" algn="l"/>
                <a:tab pos="2810510" algn="l"/>
                <a:tab pos="3487420" algn="l"/>
              </a:tabLst>
            </a:pPr>
            <a:r>
              <a:rPr sz="1600" b="1" spc="-25" dirty="0">
                <a:latin typeface="Arial"/>
                <a:cs typeface="Arial"/>
              </a:rPr>
              <a:t>No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20" dirty="0">
                <a:latin typeface="Arial"/>
                <a:cs typeface="Arial"/>
              </a:rPr>
              <a:t>Designated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45" dirty="0">
                <a:latin typeface="Arial"/>
                <a:cs typeface="Arial"/>
              </a:rPr>
              <a:t>Persons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shall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95" dirty="0">
                <a:solidFill>
                  <a:srgbClr val="3477B1"/>
                </a:solidFill>
                <a:latin typeface="Arial"/>
                <a:cs typeface="Arial"/>
              </a:rPr>
              <a:t>deal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1619" y="3121913"/>
            <a:ext cx="192595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0"/>
              </a:spcBef>
              <a:tabLst>
                <a:tab pos="368935" algn="l"/>
              </a:tabLst>
            </a:pP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1600" b="1" spc="-25" dirty="0">
                <a:solidFill>
                  <a:srgbClr val="3477B1"/>
                </a:solidFill>
                <a:latin typeface="Arial"/>
                <a:cs typeface="Arial"/>
              </a:rPr>
              <a:t>any</a:t>
            </a:r>
            <a:endParaRPr sz="1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417320" algn="l"/>
              </a:tabLst>
            </a:pP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purchase,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1600" b="1" spc="-120" dirty="0">
                <a:solidFill>
                  <a:srgbClr val="3477B1"/>
                </a:solidFill>
                <a:latin typeface="Arial"/>
                <a:cs typeface="Arial"/>
              </a:rPr>
              <a:t>sale,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8328" y="3426409"/>
            <a:ext cx="33559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560830" algn="l"/>
              </a:tabLst>
            </a:pP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transaction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1600" b="1" spc="-10" dirty="0">
                <a:solidFill>
                  <a:srgbClr val="3477B1"/>
                </a:solidFill>
                <a:latin typeface="Arial"/>
                <a:cs typeface="Arial"/>
              </a:rPr>
              <a:t>involving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1481455" algn="l"/>
              </a:tabLst>
            </a:pPr>
            <a:r>
              <a:rPr sz="1600" b="1" spc="-30" dirty="0">
                <a:solidFill>
                  <a:srgbClr val="3477B1"/>
                </a:solidFill>
                <a:latin typeface="Arial"/>
                <a:cs typeface="Arial"/>
              </a:rPr>
              <a:t>subscribing,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1600" b="1" spc="-110" dirty="0">
                <a:solidFill>
                  <a:srgbClr val="3477B1"/>
                </a:solidFill>
                <a:latin typeface="Arial"/>
                <a:cs typeface="Arial"/>
              </a:rPr>
              <a:t>pledge/de-</a:t>
            </a:r>
            <a:r>
              <a:rPr sz="1600" b="1" spc="-125" dirty="0">
                <a:solidFill>
                  <a:srgbClr val="3477B1"/>
                </a:solidFill>
                <a:latin typeface="Arial"/>
                <a:cs typeface="Arial"/>
              </a:rPr>
              <a:t>pledge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49281" y="3731767"/>
            <a:ext cx="1329055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575945" algn="l"/>
                <a:tab pos="993775" algn="l"/>
              </a:tabLst>
            </a:pPr>
            <a:r>
              <a:rPr sz="1600" b="1" spc="-20" dirty="0">
                <a:solidFill>
                  <a:srgbClr val="3477B1"/>
                </a:solidFill>
                <a:latin typeface="Arial"/>
                <a:cs typeface="Arial"/>
              </a:rPr>
              <a:t>etc.</a:t>
            </a:r>
            <a:r>
              <a:rPr sz="1600" b="1" dirty="0">
                <a:solidFill>
                  <a:srgbClr val="3477B1"/>
                </a:solidFill>
                <a:latin typeface="Arial"/>
                <a:cs typeface="Arial"/>
              </a:rPr>
              <a:t>	</a:t>
            </a:r>
            <a:r>
              <a:rPr sz="1600" b="1" spc="-25" dirty="0">
                <a:latin typeface="Arial"/>
                <a:cs typeface="Arial"/>
              </a:rPr>
              <a:t>in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45" dirty="0">
                <a:latin typeface="Arial"/>
                <a:cs typeface="Arial"/>
              </a:rPr>
              <a:t>the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8328" y="4036263"/>
            <a:ext cx="4891405" cy="1389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112645" algn="l"/>
                <a:tab pos="2923540" algn="l"/>
              </a:tabLst>
            </a:pPr>
            <a:r>
              <a:rPr sz="1600" b="1" spc="-150" dirty="0">
                <a:latin typeface="Arial"/>
                <a:cs typeface="Arial"/>
              </a:rPr>
              <a:t>Company’s</a:t>
            </a:r>
            <a:r>
              <a:rPr sz="1600" b="1" spc="1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shares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during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40" dirty="0">
                <a:latin typeface="Arial"/>
                <a:cs typeface="Arial"/>
              </a:rPr>
              <a:t>the</a:t>
            </a:r>
            <a:r>
              <a:rPr sz="1600" b="1" spc="114" dirty="0">
                <a:latin typeface="Arial"/>
                <a:cs typeface="Arial"/>
              </a:rPr>
              <a:t> </a:t>
            </a:r>
            <a:r>
              <a:rPr sz="1600" b="1" spc="-114" dirty="0">
                <a:latin typeface="Arial"/>
                <a:cs typeface="Arial"/>
              </a:rPr>
              <a:t>periods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when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spc="-165" dirty="0">
                <a:latin typeface="Arial"/>
                <a:cs typeface="Arial"/>
              </a:rPr>
              <a:t>the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35" dirty="0">
                <a:latin typeface="Arial"/>
                <a:cs typeface="Arial"/>
              </a:rPr>
              <a:t>trading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window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is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closed.</a:t>
            </a:r>
            <a:endParaRPr lang="en-US" sz="1600" b="1" spc="-20" dirty="0">
              <a:latin typeface="Arial"/>
              <a:cs typeface="Arial"/>
            </a:endParaRPr>
          </a:p>
          <a:p>
            <a:pPr marL="240665" indent="-227965">
              <a:lnSpc>
                <a:spcPts val="2280"/>
              </a:lnSpc>
              <a:buFont typeface="Arial MT"/>
              <a:buChar char="•"/>
              <a:tabLst>
                <a:tab pos="240665" algn="l"/>
              </a:tabLst>
            </a:pPr>
            <a:r>
              <a:rPr lang="en-US" sz="1600" dirty="0">
                <a:latin typeface="Arial"/>
                <a:cs typeface="Arial"/>
              </a:rPr>
              <a:t>Trading window shall be closed </a:t>
            </a:r>
            <a:r>
              <a:rPr lang="en-US" sz="1600" b="1" spc="-21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lang="en-US" sz="1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1600" b="1" spc="-165" dirty="0">
                <a:solidFill>
                  <a:srgbClr val="3477B1"/>
                </a:solidFill>
                <a:latin typeface="Arial"/>
                <a:cs typeface="Arial"/>
              </a:rPr>
              <a:t>the</a:t>
            </a:r>
            <a:r>
              <a:rPr lang="en-US" sz="1600" b="1" spc="-2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70" dirty="0">
                <a:solidFill>
                  <a:srgbClr val="3477B1"/>
                </a:solidFill>
                <a:latin typeface="Arial"/>
                <a:cs typeface="Arial"/>
              </a:rPr>
              <a:t>end</a:t>
            </a:r>
            <a:r>
              <a:rPr lang="en-US" sz="16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600" b="1" spc="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85" dirty="0">
                <a:solidFill>
                  <a:srgbClr val="3477B1"/>
                </a:solidFill>
                <a:latin typeface="Arial"/>
                <a:cs typeface="Arial"/>
              </a:rPr>
              <a:t>each</a:t>
            </a:r>
            <a:r>
              <a:rPr lang="en-US"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3477B1"/>
                </a:solidFill>
                <a:latin typeface="Arial"/>
                <a:cs typeface="Arial"/>
              </a:rPr>
              <a:t>quarter </a:t>
            </a:r>
            <a:r>
              <a:rPr lang="en-US" sz="1600" b="1" spc="-95" dirty="0">
                <a:solidFill>
                  <a:srgbClr val="3477B1"/>
                </a:solidFill>
                <a:latin typeface="Arial"/>
                <a:cs typeface="Arial"/>
              </a:rPr>
              <a:t>Till</a:t>
            </a:r>
            <a:r>
              <a:rPr lang="en-US" sz="16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3477B1"/>
                </a:solidFill>
                <a:latin typeface="Arial"/>
                <a:cs typeface="Arial"/>
              </a:rPr>
              <a:t>48</a:t>
            </a:r>
            <a:r>
              <a:rPr lang="en-US" sz="1600" b="1" spc="-114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95" dirty="0">
                <a:solidFill>
                  <a:srgbClr val="3477B1"/>
                </a:solidFill>
                <a:latin typeface="Arial"/>
                <a:cs typeface="Arial"/>
              </a:rPr>
              <a:t>hours</a:t>
            </a:r>
            <a:r>
              <a:rPr lang="en-US" sz="1600" b="1" spc="-2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10" dirty="0">
                <a:solidFill>
                  <a:srgbClr val="3477B1"/>
                </a:solidFill>
                <a:latin typeface="Arial"/>
                <a:cs typeface="Arial"/>
              </a:rPr>
              <a:t>after</a:t>
            </a:r>
            <a:r>
              <a:rPr lang="en-US" sz="1600" b="1" spc="-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35" dirty="0">
                <a:solidFill>
                  <a:srgbClr val="3477B1"/>
                </a:solidFill>
                <a:latin typeface="Arial"/>
                <a:cs typeface="Arial"/>
              </a:rPr>
              <a:t>declaration</a:t>
            </a:r>
            <a:r>
              <a:rPr lang="en-US" sz="1600" b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lang="en-US" sz="1600" b="1" spc="9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105" dirty="0">
                <a:solidFill>
                  <a:srgbClr val="3477B1"/>
                </a:solidFill>
                <a:latin typeface="Arial"/>
                <a:cs typeface="Arial"/>
              </a:rPr>
              <a:t>financial</a:t>
            </a:r>
            <a:r>
              <a:rPr lang="en-US" sz="1600" b="1" spc="-3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lang="en-US" sz="1600" b="1" spc="-25" dirty="0">
                <a:solidFill>
                  <a:srgbClr val="3477B1"/>
                </a:solidFill>
                <a:latin typeface="Arial"/>
                <a:cs typeface="Arial"/>
              </a:rPr>
              <a:t>results</a:t>
            </a:r>
            <a:endParaRPr lang="en-US" sz="1600" b="1" spc="-2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" y="5922264"/>
            <a:ext cx="12161520" cy="844550"/>
          </a:xfrm>
          <a:custGeom>
            <a:avLst/>
            <a:gdLst/>
            <a:ahLst/>
            <a:cxnLst/>
            <a:rect l="l" t="t" r="r" b="b"/>
            <a:pathLst>
              <a:path w="12161520" h="844550">
                <a:moveTo>
                  <a:pt x="0" y="844296"/>
                </a:moveTo>
                <a:lnTo>
                  <a:pt x="12161520" y="844296"/>
                </a:lnTo>
                <a:lnTo>
                  <a:pt x="12161520" y="0"/>
                </a:lnTo>
                <a:lnTo>
                  <a:pt x="0" y="0"/>
                </a:lnTo>
                <a:lnTo>
                  <a:pt x="0" y="844296"/>
                </a:lnTo>
                <a:close/>
              </a:path>
            </a:pathLst>
          </a:custGeom>
          <a:ln w="18288">
            <a:solidFill>
              <a:srgbClr val="3477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8610" y="5922061"/>
            <a:ext cx="11917680" cy="79629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79375" indent="-74930">
              <a:lnSpc>
                <a:spcPts val="1714"/>
              </a:lnSpc>
              <a:spcBef>
                <a:spcPts val="115"/>
              </a:spcBef>
              <a:buSzPct val="93333"/>
              <a:buFont typeface="Microsoft Sans Serif"/>
              <a:buChar char="•"/>
              <a:tabLst>
                <a:tab pos="79375" algn="l"/>
              </a:tabLst>
            </a:pPr>
            <a:r>
              <a:rPr sz="1500" i="1" spc="-195" dirty="0">
                <a:solidFill>
                  <a:srgbClr val="3477B1"/>
                </a:solidFill>
                <a:latin typeface="Arial"/>
                <a:cs typeface="Arial"/>
              </a:rPr>
              <a:t>PAN</a:t>
            </a:r>
            <a:r>
              <a:rPr sz="1500" i="1" spc="-4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3477B1"/>
                </a:solidFill>
                <a:latin typeface="Arial"/>
                <a:cs typeface="Arial"/>
              </a:rPr>
              <a:t>of</a:t>
            </a:r>
            <a:r>
              <a:rPr sz="1500" i="1" spc="13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spc="-114" dirty="0">
                <a:solidFill>
                  <a:srgbClr val="3477B1"/>
                </a:solidFill>
                <a:latin typeface="Arial"/>
                <a:cs typeface="Arial"/>
              </a:rPr>
              <a:t>every</a:t>
            </a:r>
            <a:r>
              <a:rPr sz="1500" i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spc="-120" dirty="0">
                <a:solidFill>
                  <a:srgbClr val="3477B1"/>
                </a:solidFill>
                <a:latin typeface="Arial"/>
                <a:cs typeface="Arial"/>
              </a:rPr>
              <a:t>Designated</a:t>
            </a:r>
            <a:r>
              <a:rPr sz="1500" i="1" spc="-5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spc="-135" dirty="0">
                <a:solidFill>
                  <a:srgbClr val="3477B1"/>
                </a:solidFill>
                <a:latin typeface="Arial"/>
                <a:cs typeface="Arial"/>
              </a:rPr>
              <a:t>person</a:t>
            </a:r>
            <a:r>
              <a:rPr sz="1500" i="1" spc="-6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spc="-114" dirty="0">
                <a:solidFill>
                  <a:srgbClr val="3477B1"/>
                </a:solidFill>
                <a:latin typeface="Arial"/>
                <a:cs typeface="Arial"/>
              </a:rPr>
              <a:t>shall</a:t>
            </a:r>
            <a:r>
              <a:rPr sz="1500" i="1" spc="-4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spc="-130" dirty="0">
                <a:solidFill>
                  <a:srgbClr val="3477B1"/>
                </a:solidFill>
                <a:latin typeface="Arial"/>
                <a:cs typeface="Arial"/>
              </a:rPr>
              <a:t>be</a:t>
            </a:r>
            <a:r>
              <a:rPr sz="1500" i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spc="-80" dirty="0">
                <a:solidFill>
                  <a:srgbClr val="3477B1"/>
                </a:solidFill>
                <a:latin typeface="Arial"/>
                <a:cs typeface="Arial"/>
              </a:rPr>
              <a:t>frozen</a:t>
            </a:r>
            <a:r>
              <a:rPr sz="1500" i="1" spc="-9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at </a:t>
            </a:r>
            <a:r>
              <a:rPr sz="1500" i="1" spc="-110" dirty="0">
                <a:latin typeface="Arial"/>
                <a:cs typeface="Arial"/>
              </a:rPr>
              <a:t>security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90" dirty="0">
                <a:latin typeface="Arial"/>
                <a:cs typeface="Arial"/>
              </a:rPr>
              <a:t>level,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to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114" dirty="0">
                <a:latin typeface="Arial"/>
                <a:cs typeface="Arial"/>
              </a:rPr>
              <a:t>prevent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165" dirty="0">
                <a:latin typeface="Arial"/>
                <a:cs typeface="Arial"/>
              </a:rPr>
              <a:t>them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65" dirty="0">
                <a:latin typeface="Arial"/>
                <a:cs typeface="Arial"/>
              </a:rPr>
              <a:t>from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55" dirty="0">
                <a:latin typeface="Arial"/>
                <a:cs typeface="Arial"/>
              </a:rPr>
              <a:t>trading</a:t>
            </a:r>
            <a:r>
              <a:rPr sz="1500" i="1" spc="-65" dirty="0">
                <a:latin typeface="Arial"/>
                <a:cs typeface="Arial"/>
              </a:rPr>
              <a:t> </a:t>
            </a:r>
            <a:r>
              <a:rPr sz="1500" i="1" spc="-100" dirty="0">
                <a:latin typeface="Arial"/>
                <a:cs typeface="Arial"/>
              </a:rPr>
              <a:t>in</a:t>
            </a:r>
            <a:r>
              <a:rPr sz="1500" i="1" spc="-5" dirty="0">
                <a:latin typeface="Arial"/>
                <a:cs typeface="Arial"/>
              </a:rPr>
              <a:t> </a:t>
            </a:r>
            <a:r>
              <a:rPr sz="1500" i="1" spc="-135" dirty="0">
                <a:latin typeface="Arial"/>
                <a:cs typeface="Arial"/>
              </a:rPr>
              <a:t>the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125" dirty="0">
                <a:latin typeface="Arial"/>
                <a:cs typeface="Arial"/>
              </a:rPr>
              <a:t>securities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of</a:t>
            </a:r>
            <a:r>
              <a:rPr sz="1500" i="1" spc="100" dirty="0">
                <a:latin typeface="Arial"/>
                <a:cs typeface="Arial"/>
              </a:rPr>
              <a:t> </a:t>
            </a:r>
            <a:r>
              <a:rPr sz="1500" i="1" spc="-135" dirty="0">
                <a:latin typeface="Arial"/>
                <a:cs typeface="Arial"/>
              </a:rPr>
              <a:t>the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140" dirty="0">
                <a:latin typeface="Arial"/>
                <a:cs typeface="Arial"/>
              </a:rPr>
              <a:t>Company</a:t>
            </a:r>
            <a:r>
              <a:rPr sz="1500" i="1" spc="-60" dirty="0">
                <a:latin typeface="Arial"/>
                <a:cs typeface="Arial"/>
              </a:rPr>
              <a:t> </a:t>
            </a:r>
            <a:r>
              <a:rPr sz="1500" i="1" spc="-65" dirty="0">
                <a:latin typeface="Arial"/>
                <a:cs typeface="Arial"/>
              </a:rPr>
              <a:t>from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135" dirty="0">
                <a:latin typeface="Arial"/>
                <a:cs typeface="Arial"/>
              </a:rPr>
              <a:t>the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160" dirty="0">
                <a:latin typeface="Arial"/>
                <a:cs typeface="Arial"/>
              </a:rPr>
              <a:t>end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of</a:t>
            </a:r>
            <a:r>
              <a:rPr sz="1500" i="1" spc="105" dirty="0">
                <a:latin typeface="Arial"/>
                <a:cs typeface="Arial"/>
              </a:rPr>
              <a:t> </a:t>
            </a:r>
            <a:r>
              <a:rPr sz="1500" i="1" spc="-114" dirty="0">
                <a:latin typeface="Arial"/>
                <a:cs typeface="Arial"/>
              </a:rPr>
              <a:t>every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80" dirty="0">
                <a:latin typeface="Arial"/>
                <a:cs typeface="Arial"/>
              </a:rPr>
              <a:t>quarter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till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sz="1500" i="1" dirty="0">
                <a:latin typeface="Arial"/>
                <a:cs typeface="Arial"/>
              </a:rPr>
              <a:t>2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spc="-55" dirty="0">
                <a:latin typeface="Arial"/>
                <a:cs typeface="Arial"/>
              </a:rPr>
              <a:t>trading</a:t>
            </a:r>
            <a:r>
              <a:rPr sz="1500" i="1" spc="-65" dirty="0">
                <a:latin typeface="Arial"/>
                <a:cs typeface="Arial"/>
              </a:rPr>
              <a:t> </a:t>
            </a:r>
            <a:r>
              <a:rPr sz="1500" i="1" spc="-120" dirty="0">
                <a:latin typeface="Arial"/>
                <a:cs typeface="Arial"/>
              </a:rPr>
              <a:t>days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after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135" dirty="0">
                <a:latin typeface="Arial"/>
                <a:cs typeface="Arial"/>
              </a:rPr>
              <a:t>the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spc="-165" dirty="0">
                <a:latin typeface="Arial"/>
                <a:cs typeface="Arial"/>
              </a:rPr>
              <a:t>announcement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of</a:t>
            </a:r>
            <a:r>
              <a:rPr sz="1500" i="1" spc="110" dirty="0">
                <a:latin typeface="Arial"/>
                <a:cs typeface="Arial"/>
              </a:rPr>
              <a:t> </a:t>
            </a:r>
            <a:r>
              <a:rPr sz="1500" i="1" spc="-130" dirty="0">
                <a:latin typeface="Arial"/>
                <a:cs typeface="Arial"/>
              </a:rPr>
              <a:t>Financials</a:t>
            </a:r>
            <a:r>
              <a:rPr sz="1500" i="1" spc="-65" dirty="0">
                <a:latin typeface="Arial"/>
                <a:cs typeface="Arial"/>
              </a:rPr>
              <a:t> </a:t>
            </a:r>
            <a:r>
              <a:rPr sz="1500" i="1" spc="-180" dirty="0">
                <a:latin typeface="Arial"/>
                <a:cs typeface="Arial"/>
              </a:rPr>
              <a:t>Results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spc="-125" dirty="0">
                <a:latin typeface="Arial"/>
                <a:cs typeface="Arial"/>
              </a:rPr>
              <a:t>w.e.f.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114" dirty="0">
                <a:latin typeface="Arial"/>
                <a:cs typeface="Arial"/>
              </a:rPr>
              <a:t>January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1,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2024.</a:t>
            </a:r>
            <a:endParaRPr sz="1500">
              <a:latin typeface="Arial"/>
              <a:cs typeface="Arial"/>
            </a:endParaRPr>
          </a:p>
          <a:p>
            <a:pPr marL="79375" indent="-74930">
              <a:lnSpc>
                <a:spcPct val="100000"/>
              </a:lnSpc>
              <a:spcBef>
                <a:spcPts val="815"/>
              </a:spcBef>
              <a:buClr>
                <a:srgbClr val="3477B1"/>
              </a:buClr>
              <a:buSzPct val="93333"/>
              <a:buFont typeface="Microsoft Sans Serif"/>
              <a:buChar char="•"/>
              <a:tabLst>
                <a:tab pos="79375" algn="l"/>
              </a:tabLst>
            </a:pPr>
            <a:r>
              <a:rPr sz="1500" i="1" spc="-16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5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r>
              <a:rPr sz="15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25" dirty="0">
                <a:solidFill>
                  <a:srgbClr val="001F5F"/>
                </a:solidFill>
                <a:latin typeface="Arial"/>
                <a:cs typeface="Arial"/>
              </a:rPr>
              <a:t>July</a:t>
            </a:r>
            <a:r>
              <a:rPr sz="15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001F5F"/>
                </a:solidFill>
                <a:latin typeface="Arial"/>
                <a:cs typeface="Arial"/>
              </a:rPr>
              <a:t>2025,</a:t>
            </a:r>
            <a:r>
              <a:rPr sz="15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5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95" dirty="0">
                <a:solidFill>
                  <a:srgbClr val="001F5F"/>
                </a:solidFill>
                <a:latin typeface="Arial"/>
                <a:cs typeface="Arial"/>
              </a:rPr>
              <a:t>PAN</a:t>
            </a:r>
            <a:r>
              <a:rPr sz="15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500" i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5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00" dirty="0">
                <a:solidFill>
                  <a:srgbClr val="001F5F"/>
                </a:solidFill>
                <a:latin typeface="Arial"/>
                <a:cs typeface="Arial"/>
              </a:rPr>
              <a:t>declared</a:t>
            </a:r>
            <a:r>
              <a:rPr sz="15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20" dirty="0">
                <a:solidFill>
                  <a:srgbClr val="001F5F"/>
                </a:solidFill>
                <a:latin typeface="Arial"/>
                <a:cs typeface="Arial"/>
              </a:rPr>
              <a:t>immediate</a:t>
            </a:r>
            <a:r>
              <a:rPr sz="15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85" dirty="0">
                <a:solidFill>
                  <a:srgbClr val="001F5F"/>
                </a:solidFill>
                <a:latin typeface="Arial"/>
                <a:cs typeface="Arial"/>
              </a:rPr>
              <a:t>relatives</a:t>
            </a:r>
            <a:r>
              <a:rPr sz="15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5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15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10" dirty="0">
                <a:solidFill>
                  <a:srgbClr val="001F5F"/>
                </a:solidFill>
                <a:latin typeface="Arial"/>
                <a:cs typeface="Arial"/>
              </a:rPr>
              <a:t>also</a:t>
            </a:r>
            <a:r>
              <a:rPr sz="15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3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5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75" dirty="0">
                <a:solidFill>
                  <a:srgbClr val="001F5F"/>
                </a:solidFill>
                <a:latin typeface="Arial"/>
                <a:cs typeface="Arial"/>
              </a:rPr>
              <a:t>frozen,</a:t>
            </a:r>
            <a:r>
              <a:rPr sz="15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5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65" dirty="0">
                <a:solidFill>
                  <a:srgbClr val="001F5F"/>
                </a:solidFill>
                <a:latin typeface="Arial"/>
                <a:cs typeface="Arial"/>
              </a:rPr>
              <a:t>avoid</a:t>
            </a:r>
            <a:r>
              <a:rPr sz="15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95" dirty="0">
                <a:solidFill>
                  <a:srgbClr val="001F5F"/>
                </a:solidFill>
                <a:latin typeface="Arial"/>
                <a:cs typeface="Arial"/>
              </a:rPr>
              <a:t>inadvertent</a:t>
            </a:r>
            <a:r>
              <a:rPr sz="15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60" dirty="0">
                <a:solidFill>
                  <a:srgbClr val="001F5F"/>
                </a:solidFill>
                <a:latin typeface="Arial"/>
                <a:cs typeface="Arial"/>
              </a:rPr>
              <a:t>trading</a:t>
            </a:r>
            <a:r>
              <a:rPr sz="15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5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5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85" dirty="0">
                <a:solidFill>
                  <a:srgbClr val="001F5F"/>
                </a:solidFill>
                <a:latin typeface="Arial"/>
                <a:cs typeface="Arial"/>
              </a:rPr>
              <a:t>shares</a:t>
            </a:r>
            <a:r>
              <a:rPr sz="15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500" i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5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80" dirty="0">
                <a:solidFill>
                  <a:srgbClr val="001F5F"/>
                </a:solidFill>
                <a:latin typeface="Arial"/>
                <a:cs typeface="Arial"/>
              </a:rPr>
              <a:t>KEI</a:t>
            </a:r>
            <a:r>
              <a:rPr sz="15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14" dirty="0">
                <a:solidFill>
                  <a:srgbClr val="001F5F"/>
                </a:solidFill>
                <a:latin typeface="Arial"/>
                <a:cs typeface="Arial"/>
              </a:rPr>
              <a:t>Industries</a:t>
            </a:r>
            <a:r>
              <a:rPr sz="15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25" dirty="0">
                <a:solidFill>
                  <a:srgbClr val="001F5F"/>
                </a:solidFill>
                <a:latin typeface="Arial"/>
                <a:cs typeface="Arial"/>
              </a:rPr>
              <a:t>Limited</a:t>
            </a:r>
            <a:r>
              <a:rPr sz="15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001F5F"/>
                </a:solidFill>
                <a:latin typeface="Arial"/>
                <a:cs typeface="Arial"/>
              </a:rPr>
              <a:t>only.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381000" y="2590800"/>
            <a:ext cx="5410200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indent="-36512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377825" algn="l"/>
              </a:tabLst>
            </a:pPr>
            <a:r>
              <a:rPr sz="2000" b="1" spc="-135" dirty="0">
                <a:solidFill>
                  <a:srgbClr val="3477B1"/>
                </a:solidFill>
                <a:latin typeface="Arial"/>
                <a:cs typeface="Arial"/>
              </a:rPr>
              <a:t>Certain</a:t>
            </a:r>
            <a:r>
              <a:rPr sz="2000" b="1" spc="-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3477B1"/>
                </a:solidFill>
                <a:latin typeface="Arial"/>
                <a:cs typeface="Arial"/>
              </a:rPr>
              <a:t>Trades</a:t>
            </a:r>
            <a:r>
              <a:rPr sz="2000" b="1" spc="-15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3477B1"/>
                </a:solidFill>
                <a:latin typeface="Arial"/>
                <a:cs typeface="Arial"/>
              </a:rPr>
              <a:t>Allowed</a:t>
            </a:r>
            <a:r>
              <a:rPr sz="2000" b="1" spc="-10" dirty="0">
                <a:solidFill>
                  <a:srgbClr val="3477B1"/>
                </a:solidFill>
                <a:latin typeface="Arial"/>
                <a:cs typeface="Arial"/>
              </a:rPr>
              <a:t> </a:t>
            </a:r>
            <a:r>
              <a:rPr sz="2000" spc="-90" dirty="0">
                <a:latin typeface="Arial MT"/>
                <a:cs typeface="Arial MT"/>
              </a:rPr>
              <a:t>during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120" dirty="0">
                <a:latin typeface="Arial MT"/>
                <a:cs typeface="Arial MT"/>
              </a:rPr>
              <a:t>Trading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70" dirty="0">
                <a:latin typeface="Arial MT"/>
                <a:cs typeface="Arial MT"/>
              </a:rPr>
              <a:t>Window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105" dirty="0">
                <a:latin typeface="Arial MT"/>
                <a:cs typeface="Arial MT"/>
              </a:rPr>
              <a:t>Closure</a:t>
            </a:r>
            <a:r>
              <a:rPr lang="en-US" sz="2000" spc="-105" dirty="0">
                <a:latin typeface="Arial MT"/>
                <a:cs typeface="Arial MT"/>
              </a:rPr>
              <a:t>: </a:t>
            </a:r>
            <a:r>
              <a:rPr lang="en-IN" sz="2000" b="1" spc="-185" dirty="0">
                <a:latin typeface="Arial"/>
                <a:cs typeface="Arial"/>
              </a:rPr>
              <a:t>Exercising</a:t>
            </a:r>
            <a:r>
              <a:rPr lang="en-IN" sz="2000" b="1" spc="5" dirty="0">
                <a:latin typeface="Arial"/>
                <a:cs typeface="Arial"/>
              </a:rPr>
              <a:t> </a:t>
            </a:r>
            <a:r>
              <a:rPr lang="en-IN" sz="2000" b="1" dirty="0">
                <a:latin typeface="Arial"/>
                <a:cs typeface="Arial"/>
              </a:rPr>
              <a:t>of</a:t>
            </a:r>
            <a:r>
              <a:rPr lang="en-IN" sz="2000" b="1" spc="55" dirty="0">
                <a:latin typeface="Arial"/>
                <a:cs typeface="Arial"/>
              </a:rPr>
              <a:t> </a:t>
            </a:r>
            <a:r>
              <a:rPr lang="en-IN" sz="2000" b="1" spc="-245" dirty="0">
                <a:latin typeface="Arial"/>
                <a:cs typeface="Arial"/>
              </a:rPr>
              <a:t>Stock</a:t>
            </a:r>
            <a:r>
              <a:rPr lang="en-IN" sz="2000" b="1" spc="-20" dirty="0">
                <a:latin typeface="Arial"/>
                <a:cs typeface="Arial"/>
              </a:rPr>
              <a:t> </a:t>
            </a:r>
            <a:r>
              <a:rPr lang="en-IN" sz="2000" b="1" spc="-10" dirty="0">
                <a:latin typeface="Arial"/>
                <a:cs typeface="Arial"/>
              </a:rPr>
              <a:t>Options, </a:t>
            </a:r>
            <a:r>
              <a:rPr lang="en-IN" sz="2000" b="1" spc="-150" dirty="0">
                <a:latin typeface="Arial"/>
                <a:cs typeface="Arial"/>
              </a:rPr>
              <a:t>Pledge</a:t>
            </a:r>
            <a:r>
              <a:rPr lang="en-IN" sz="2000" b="1" spc="10" dirty="0">
                <a:latin typeface="Arial"/>
                <a:cs typeface="Arial"/>
              </a:rPr>
              <a:t> </a:t>
            </a:r>
            <a:r>
              <a:rPr lang="en-IN" sz="2000" b="1" dirty="0">
                <a:latin typeface="Arial"/>
                <a:cs typeface="Arial"/>
              </a:rPr>
              <a:t>of</a:t>
            </a:r>
            <a:r>
              <a:rPr lang="en-IN" sz="2000" b="1" spc="85" dirty="0">
                <a:latin typeface="Arial"/>
                <a:cs typeface="Arial"/>
              </a:rPr>
              <a:t> </a:t>
            </a:r>
            <a:r>
              <a:rPr lang="en-IN" sz="2000" b="1" spc="-170" dirty="0">
                <a:latin typeface="Arial"/>
                <a:cs typeface="Arial"/>
              </a:rPr>
              <a:t>shares</a:t>
            </a:r>
            <a:r>
              <a:rPr lang="en-IN" sz="2000" b="1" spc="30" dirty="0">
                <a:latin typeface="Arial"/>
                <a:cs typeface="Arial"/>
              </a:rPr>
              <a:t>, </a:t>
            </a:r>
            <a:r>
              <a:rPr lang="en-IN" sz="2000" b="1" spc="-195" dirty="0">
                <a:latin typeface="Arial"/>
                <a:cs typeface="Arial"/>
              </a:rPr>
              <a:t>Subscribing, </a:t>
            </a:r>
            <a:r>
              <a:rPr lang="en-US" sz="2000" spc="-170" dirty="0">
                <a:latin typeface="Arial MT"/>
                <a:cs typeface="Arial MT"/>
              </a:rPr>
              <a:t>Trades</a:t>
            </a:r>
            <a:r>
              <a:rPr lang="en-US" sz="2000" spc="-5" dirty="0">
                <a:latin typeface="Arial MT"/>
                <a:cs typeface="Arial MT"/>
              </a:rPr>
              <a:t> </a:t>
            </a:r>
            <a:r>
              <a:rPr lang="en-US" sz="2000" spc="-150" dirty="0">
                <a:latin typeface="Arial MT"/>
                <a:cs typeface="Arial MT"/>
              </a:rPr>
              <a:t>pursuant</a:t>
            </a:r>
            <a:r>
              <a:rPr lang="en-US" sz="2000" spc="20" dirty="0">
                <a:latin typeface="Arial MT"/>
                <a:cs typeface="Arial MT"/>
              </a:rPr>
              <a:t> </a:t>
            </a:r>
            <a:r>
              <a:rPr lang="en-US" sz="2000" spc="-10" dirty="0">
                <a:latin typeface="Arial MT"/>
                <a:cs typeface="Arial MT"/>
              </a:rPr>
              <a:t>to </a:t>
            </a:r>
            <a:r>
              <a:rPr lang="en-US" sz="2000" b="1" spc="-160" dirty="0">
                <a:latin typeface="Arial"/>
                <a:cs typeface="Arial"/>
              </a:rPr>
              <a:t>Trading</a:t>
            </a:r>
            <a:r>
              <a:rPr lang="en-US" sz="2000" b="1" spc="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Plan, </a:t>
            </a:r>
            <a:r>
              <a:rPr lang="en-US" sz="2000" b="1" spc="-175" dirty="0">
                <a:latin typeface="Arial"/>
                <a:cs typeface="Arial"/>
              </a:rPr>
              <a:t>Buy-</a:t>
            </a:r>
            <a:r>
              <a:rPr lang="en-US" sz="2000" b="1" spc="-114" dirty="0">
                <a:latin typeface="Arial"/>
                <a:cs typeface="Arial"/>
              </a:rPr>
              <a:t>back</a:t>
            </a:r>
            <a:r>
              <a:rPr lang="en-US" sz="2000" b="1" spc="105" dirty="0">
                <a:latin typeface="Arial"/>
                <a:cs typeface="Arial"/>
              </a:rPr>
              <a:t> </a:t>
            </a:r>
            <a:r>
              <a:rPr lang="en-US" sz="2000" b="1" spc="-40" dirty="0">
                <a:latin typeface="Arial"/>
                <a:cs typeface="Arial"/>
              </a:rPr>
              <a:t>Offer, </a:t>
            </a:r>
            <a:r>
              <a:rPr lang="en-US" sz="2000" b="1" spc="-150" dirty="0">
                <a:latin typeface="Arial"/>
                <a:cs typeface="Arial"/>
              </a:rPr>
              <a:t>Open</a:t>
            </a:r>
            <a:r>
              <a:rPr lang="en-US" sz="2000" b="1" spc="30" dirty="0">
                <a:latin typeface="Arial"/>
                <a:cs typeface="Arial"/>
              </a:rPr>
              <a:t> </a:t>
            </a:r>
            <a:r>
              <a:rPr lang="en-US" sz="2000" b="1" spc="-80" dirty="0">
                <a:latin typeface="Arial"/>
                <a:cs typeface="Arial"/>
              </a:rPr>
              <a:t>Offer,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spc="-140" dirty="0">
                <a:latin typeface="Arial"/>
                <a:cs typeface="Arial"/>
              </a:rPr>
              <a:t>Delisting</a:t>
            </a:r>
            <a:r>
              <a:rPr lang="en-US" sz="2000" b="1" spc="15" dirty="0">
                <a:latin typeface="Arial"/>
                <a:cs typeface="Arial"/>
              </a:rPr>
              <a:t> </a:t>
            </a:r>
            <a:r>
              <a:rPr lang="en-US" sz="2000" b="1" spc="-10" dirty="0">
                <a:latin typeface="Arial"/>
                <a:cs typeface="Arial"/>
              </a:rPr>
              <a:t>Offer, </a:t>
            </a:r>
            <a:r>
              <a:rPr lang="en-IN" sz="2000" b="1" spc="-140" dirty="0">
                <a:latin typeface="Arial"/>
                <a:cs typeface="Arial"/>
              </a:rPr>
              <a:t>Regulatory</a:t>
            </a:r>
            <a:r>
              <a:rPr lang="en-IN" sz="2000" b="1" spc="30" dirty="0">
                <a:latin typeface="Arial"/>
                <a:cs typeface="Arial"/>
              </a:rPr>
              <a:t> </a:t>
            </a:r>
            <a:r>
              <a:rPr lang="en-IN" sz="2000" b="1" spc="-114" dirty="0">
                <a:latin typeface="Arial"/>
                <a:cs typeface="Arial"/>
              </a:rPr>
              <a:t>obligations, </a:t>
            </a:r>
            <a:r>
              <a:rPr lang="en-IN" sz="2000" b="1" spc="-15" dirty="0">
                <a:latin typeface="Arial"/>
                <a:cs typeface="Arial"/>
              </a:rPr>
              <a:t>Block</a:t>
            </a:r>
            <a:r>
              <a:rPr lang="en-IN" sz="2000" b="1" dirty="0">
                <a:latin typeface="Arial"/>
                <a:cs typeface="Arial"/>
              </a:rPr>
              <a:t> </a:t>
            </a:r>
            <a:r>
              <a:rPr lang="en-IN" sz="2000" b="1" spc="-20" dirty="0">
                <a:latin typeface="Arial"/>
                <a:cs typeface="Arial"/>
              </a:rPr>
              <a:t>deal, </a:t>
            </a:r>
            <a:r>
              <a:rPr lang="en-IN" sz="2000" b="1" spc="-50" dirty="0">
                <a:latin typeface="Arial"/>
                <a:cs typeface="Arial"/>
              </a:rPr>
              <a:t>Off-</a:t>
            </a:r>
            <a:r>
              <a:rPr lang="en-IN" sz="2000" b="1" spc="-10" dirty="0">
                <a:latin typeface="Arial"/>
                <a:cs typeface="Arial"/>
              </a:rPr>
              <a:t>market</a:t>
            </a:r>
            <a:r>
              <a:rPr lang="en-IN" sz="2000" b="1" dirty="0">
                <a:latin typeface="Arial"/>
                <a:cs typeface="Arial"/>
              </a:rPr>
              <a:t> </a:t>
            </a:r>
            <a:r>
              <a:rPr lang="en-IN" sz="2000" b="1" spc="-105" dirty="0">
                <a:latin typeface="Arial"/>
                <a:cs typeface="Arial"/>
              </a:rPr>
              <a:t>in</a:t>
            </a:r>
            <a:r>
              <a:rPr lang="en-IN" sz="2000" b="1" spc="-105" dirty="0">
                <a:solidFill>
                  <a:srgbClr val="000039"/>
                </a:solidFill>
                <a:latin typeface="Arial"/>
                <a:cs typeface="Arial"/>
              </a:rPr>
              <a:t>ter-</a:t>
            </a:r>
            <a:r>
              <a:rPr lang="en-IN" sz="2000" b="1" spc="-25" dirty="0">
                <a:solidFill>
                  <a:srgbClr val="000039"/>
                </a:solidFill>
                <a:latin typeface="Arial"/>
                <a:cs typeface="Arial"/>
              </a:rPr>
              <a:t>se</a:t>
            </a:r>
            <a:endParaRPr lang="en-US" sz="2000" dirty="0">
              <a:latin typeface="Arial"/>
              <a:cs typeface="Arial"/>
            </a:endParaRPr>
          </a:p>
          <a:p>
            <a:pPr marL="622300" indent="-609600" algn="just">
              <a:spcBef>
                <a:spcPts val="95"/>
              </a:spcBef>
              <a:buFont typeface="Wingdings"/>
              <a:buChar char=""/>
              <a:tabLst>
                <a:tab pos="622300" algn="l"/>
              </a:tabLst>
            </a:pPr>
            <a:endParaRPr lang="en-IN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472565"/>
            <a:chOff x="0" y="0"/>
            <a:chExt cx="12192000" cy="1472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2" y="518159"/>
              <a:ext cx="1051560" cy="8961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9516" y="489204"/>
              <a:ext cx="1109980" cy="954405"/>
            </a:xfrm>
            <a:custGeom>
              <a:avLst/>
              <a:gdLst/>
              <a:ahLst/>
              <a:cxnLst/>
              <a:rect l="l" t="t" r="r" b="b"/>
              <a:pathLst>
                <a:path w="1109980" h="954405">
                  <a:moveTo>
                    <a:pt x="0" y="954024"/>
                  </a:moveTo>
                  <a:lnTo>
                    <a:pt x="1109472" y="954024"/>
                  </a:lnTo>
                  <a:lnTo>
                    <a:pt x="1109472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644" rIns="0" bIns="0" rtlCol="0">
            <a:spAutoFit/>
          </a:bodyPr>
          <a:lstStyle/>
          <a:p>
            <a:pPr marL="4993005">
              <a:lnSpc>
                <a:spcPct val="100000"/>
              </a:lnSpc>
              <a:spcBef>
                <a:spcPts val="110"/>
              </a:spcBef>
            </a:pPr>
            <a:r>
              <a:rPr spc="-290" dirty="0">
                <a:solidFill>
                  <a:srgbClr val="E48B09"/>
                </a:solidFill>
                <a:latin typeface="Arial"/>
                <a:cs typeface="Arial"/>
              </a:rPr>
              <a:t>DO’S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52272" y="1658111"/>
            <a:ext cx="10509885" cy="1525270"/>
            <a:chOff x="652272" y="1658111"/>
            <a:chExt cx="10509885" cy="1525270"/>
          </a:xfrm>
        </p:grpSpPr>
        <p:sp>
          <p:nvSpPr>
            <p:cNvPr id="9" name="object 9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1889759" y="0"/>
                  </a:moveTo>
                  <a:lnTo>
                    <a:pt x="0" y="0"/>
                  </a:lnTo>
                  <a:lnTo>
                    <a:pt x="210311" y="210312"/>
                  </a:lnTo>
                  <a:lnTo>
                    <a:pt x="0" y="420623"/>
                  </a:lnTo>
                  <a:lnTo>
                    <a:pt x="1889759" y="420623"/>
                  </a:lnTo>
                  <a:lnTo>
                    <a:pt x="2100072" y="210312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0" y="0"/>
                  </a:moveTo>
                  <a:lnTo>
                    <a:pt x="1889759" y="0"/>
                  </a:lnTo>
                  <a:lnTo>
                    <a:pt x="2100072" y="210312"/>
                  </a:lnTo>
                  <a:lnTo>
                    <a:pt x="1889759" y="420623"/>
                  </a:lnTo>
                  <a:lnTo>
                    <a:pt x="0" y="420623"/>
                  </a:lnTo>
                  <a:lnTo>
                    <a:pt x="210311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C15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1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1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2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2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1789175"/>
              <a:ext cx="195071" cy="1706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367" y="1789175"/>
              <a:ext cx="195072" cy="1706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439" y="1789175"/>
              <a:ext cx="195072" cy="1706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3464" y="1789175"/>
              <a:ext cx="198120" cy="1706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536" y="1789175"/>
              <a:ext cx="195072" cy="170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719" y="2042109"/>
              <a:ext cx="257441" cy="11412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63319" y="2084704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9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9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63625" y="3133801"/>
            <a:ext cx="188976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000" spc="-105" dirty="0">
                <a:solidFill>
                  <a:srgbClr val="619DD1"/>
                </a:solidFill>
                <a:latin typeface="Arial MT"/>
                <a:cs typeface="Arial MT"/>
              </a:rPr>
              <a:t>Make</a:t>
            </a:r>
            <a:r>
              <a:rPr sz="2000" spc="-3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19DD1"/>
                </a:solidFill>
                <a:latin typeface="Arial MT"/>
                <a:cs typeface="Arial MT"/>
              </a:rPr>
              <a:t>requisite </a:t>
            </a:r>
            <a:r>
              <a:rPr sz="2000" b="1" spc="-180" dirty="0">
                <a:solidFill>
                  <a:srgbClr val="619DD1"/>
                </a:solidFill>
                <a:latin typeface="Arial"/>
                <a:cs typeface="Arial"/>
              </a:rPr>
              <a:t>Disclosure</a:t>
            </a:r>
            <a:r>
              <a:rPr sz="2000" b="1" spc="7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619DD1"/>
                </a:solidFill>
                <a:latin typeface="Arial"/>
                <a:cs typeface="Arial"/>
              </a:rPr>
              <a:t>for </a:t>
            </a:r>
            <a:r>
              <a:rPr sz="2000" b="1" spc="-150" dirty="0">
                <a:solidFill>
                  <a:srgbClr val="619DD1"/>
                </a:solidFill>
                <a:latin typeface="Arial"/>
                <a:cs typeface="Arial"/>
              </a:rPr>
              <a:t>Self,</a:t>
            </a:r>
            <a:r>
              <a:rPr sz="2000" b="1" spc="2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619DD1"/>
                </a:solidFill>
                <a:latin typeface="Arial"/>
                <a:cs typeface="Arial"/>
              </a:rPr>
              <a:t>Immediate </a:t>
            </a:r>
            <a:r>
              <a:rPr sz="2000" b="1" spc="-130" dirty="0">
                <a:solidFill>
                  <a:srgbClr val="619DD1"/>
                </a:solidFill>
                <a:latin typeface="Arial"/>
                <a:cs typeface="Arial"/>
              </a:rPr>
              <a:t>Relative</a:t>
            </a:r>
            <a:r>
              <a:rPr sz="2000" b="1" spc="3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619DD1"/>
                </a:solidFill>
                <a:latin typeface="Arial"/>
                <a:cs typeface="Arial"/>
              </a:rPr>
              <a:t>and </a:t>
            </a:r>
            <a:r>
              <a:rPr sz="2000" b="1" spc="-105" dirty="0">
                <a:solidFill>
                  <a:srgbClr val="619DD1"/>
                </a:solidFill>
                <a:latin typeface="Arial"/>
                <a:cs typeface="Arial"/>
              </a:rPr>
              <a:t>material</a:t>
            </a:r>
            <a:r>
              <a:rPr sz="2000" b="1" spc="1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619DD1"/>
                </a:solidFill>
                <a:latin typeface="Arial"/>
                <a:cs typeface="Arial"/>
              </a:rPr>
              <a:t>financial </a:t>
            </a:r>
            <a:r>
              <a:rPr sz="2000" b="1" spc="-130" dirty="0">
                <a:solidFill>
                  <a:srgbClr val="619DD1"/>
                </a:solidFill>
                <a:latin typeface="Arial"/>
                <a:cs typeface="Arial"/>
              </a:rPr>
              <a:t>relationship</a:t>
            </a:r>
            <a:r>
              <a:rPr sz="2000" b="1" spc="8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619DD1"/>
                </a:solidFill>
                <a:latin typeface="Arial MT"/>
                <a:cs typeface="Arial MT"/>
              </a:rPr>
              <a:t>on becoming </a:t>
            </a:r>
            <a:r>
              <a:rPr sz="2000" spc="-120" dirty="0">
                <a:solidFill>
                  <a:srgbClr val="619DD1"/>
                </a:solidFill>
                <a:latin typeface="Arial MT"/>
                <a:cs typeface="Arial MT"/>
              </a:rPr>
              <a:t>Designated</a:t>
            </a:r>
            <a:r>
              <a:rPr sz="2000" spc="2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204" dirty="0">
                <a:solidFill>
                  <a:srgbClr val="619DD1"/>
                </a:solidFill>
                <a:latin typeface="Arial MT"/>
                <a:cs typeface="Arial MT"/>
              </a:rPr>
              <a:t>Person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54552" y="2029967"/>
            <a:ext cx="3307715" cy="2719070"/>
            <a:chOff x="3654552" y="2029967"/>
            <a:chExt cx="3307715" cy="271907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4552" y="2029967"/>
              <a:ext cx="257441" cy="15405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49167" y="2072385"/>
              <a:ext cx="76200" cy="1358900"/>
            </a:xfrm>
            <a:custGeom>
              <a:avLst/>
              <a:gdLst/>
              <a:ahLst/>
              <a:cxnLst/>
              <a:rect l="l" t="t" r="r" b="b"/>
              <a:pathLst>
                <a:path w="76200" h="1358900">
                  <a:moveTo>
                    <a:pt x="0" y="1281938"/>
                  </a:moveTo>
                  <a:lnTo>
                    <a:pt x="36449" y="1358900"/>
                  </a:lnTo>
                  <a:lnTo>
                    <a:pt x="69831" y="1295653"/>
                  </a:lnTo>
                  <a:lnTo>
                    <a:pt x="46990" y="1295653"/>
                  </a:lnTo>
                  <a:lnTo>
                    <a:pt x="28702" y="1295273"/>
                  </a:lnTo>
                  <a:lnTo>
                    <a:pt x="28951" y="1283589"/>
                  </a:lnTo>
                  <a:lnTo>
                    <a:pt x="28973" y="1282565"/>
                  </a:lnTo>
                  <a:lnTo>
                    <a:pt x="0" y="1281938"/>
                  </a:lnTo>
                  <a:close/>
                </a:path>
                <a:path w="76200" h="1358900">
                  <a:moveTo>
                    <a:pt x="28973" y="1282565"/>
                  </a:moveTo>
                  <a:lnTo>
                    <a:pt x="28702" y="1295273"/>
                  </a:lnTo>
                  <a:lnTo>
                    <a:pt x="46990" y="1295653"/>
                  </a:lnTo>
                  <a:lnTo>
                    <a:pt x="47246" y="1283589"/>
                  </a:lnTo>
                  <a:lnTo>
                    <a:pt x="47260" y="1282961"/>
                  </a:lnTo>
                  <a:lnTo>
                    <a:pt x="28973" y="1282565"/>
                  </a:lnTo>
                  <a:close/>
                </a:path>
                <a:path w="76200" h="1358900">
                  <a:moveTo>
                    <a:pt x="47260" y="1282961"/>
                  </a:moveTo>
                  <a:lnTo>
                    <a:pt x="46998" y="1295273"/>
                  </a:lnTo>
                  <a:lnTo>
                    <a:pt x="46990" y="1295653"/>
                  </a:lnTo>
                  <a:lnTo>
                    <a:pt x="69831" y="1295653"/>
                  </a:lnTo>
                  <a:lnTo>
                    <a:pt x="76200" y="1283589"/>
                  </a:lnTo>
                  <a:lnTo>
                    <a:pt x="47260" y="1282961"/>
                  </a:lnTo>
                  <a:close/>
                </a:path>
                <a:path w="76200" h="1358900">
                  <a:moveTo>
                    <a:pt x="56387" y="0"/>
                  </a:moveTo>
                  <a:lnTo>
                    <a:pt x="28987" y="1281938"/>
                  </a:lnTo>
                  <a:lnTo>
                    <a:pt x="28973" y="1282565"/>
                  </a:lnTo>
                  <a:lnTo>
                    <a:pt x="47260" y="1282961"/>
                  </a:lnTo>
                  <a:lnTo>
                    <a:pt x="74549" y="508"/>
                  </a:lnTo>
                  <a:lnTo>
                    <a:pt x="56387" y="0"/>
                  </a:lnTo>
                  <a:close/>
                </a:path>
              </a:pathLst>
            </a:custGeom>
            <a:solidFill>
              <a:srgbClr val="D4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9864" y="2060397"/>
              <a:ext cx="257441" cy="114127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63463" y="2102992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28828" y="897128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128"/>
                  </a:lnTo>
                  <a:lnTo>
                    <a:pt x="47116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6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56988" y="3113531"/>
              <a:ext cx="2100580" cy="1630680"/>
            </a:xfrm>
            <a:custGeom>
              <a:avLst/>
              <a:gdLst/>
              <a:ahLst/>
              <a:cxnLst/>
              <a:rect l="l" t="t" r="r" b="b"/>
              <a:pathLst>
                <a:path w="2100579" h="1630679">
                  <a:moveTo>
                    <a:pt x="2100071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2100071" y="1630680"/>
                  </a:lnTo>
                  <a:lnTo>
                    <a:pt x="2100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56988" y="3113531"/>
              <a:ext cx="2100580" cy="1630680"/>
            </a:xfrm>
            <a:custGeom>
              <a:avLst/>
              <a:gdLst/>
              <a:ahLst/>
              <a:cxnLst/>
              <a:rect l="l" t="t" r="r" b="b"/>
              <a:pathLst>
                <a:path w="2100579" h="1630679">
                  <a:moveTo>
                    <a:pt x="0" y="1630680"/>
                  </a:moveTo>
                  <a:lnTo>
                    <a:pt x="2100071" y="1630680"/>
                  </a:lnTo>
                  <a:lnTo>
                    <a:pt x="2100071" y="0"/>
                  </a:lnTo>
                  <a:lnTo>
                    <a:pt x="0" y="0"/>
                  </a:lnTo>
                  <a:lnTo>
                    <a:pt x="0" y="163068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76169" y="3662629"/>
            <a:ext cx="1872614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true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20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fair 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disclosure</a:t>
            </a:r>
            <a:r>
              <a:rPr sz="20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b="1" spc="-135" dirty="0">
                <a:solidFill>
                  <a:srgbClr val="FF0000"/>
                </a:solidFill>
                <a:latin typeface="Arial"/>
                <a:cs typeface="Arial"/>
              </a:rPr>
              <a:t>holding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0000"/>
                </a:solidFill>
                <a:latin typeface="Arial MT"/>
                <a:cs typeface="Arial MT"/>
              </a:rPr>
              <a:t>in</a:t>
            </a:r>
            <a:r>
              <a:rPr sz="20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Arial MT"/>
                <a:cs typeface="Arial MT"/>
              </a:rPr>
              <a:t>shares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20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60" dirty="0">
                <a:solidFill>
                  <a:srgbClr val="FF0000"/>
                </a:solidFill>
                <a:latin typeface="Arial MT"/>
                <a:cs typeface="Arial MT"/>
              </a:rPr>
              <a:t>company</a:t>
            </a:r>
            <a:r>
              <a:rPr sz="20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2000" spc="-145" dirty="0">
                <a:solidFill>
                  <a:srgbClr val="FF0000"/>
                </a:solidFill>
                <a:latin typeface="Arial MT"/>
                <a:cs typeface="Arial MT"/>
              </a:rPr>
              <a:t>change</a:t>
            </a:r>
            <a:r>
              <a:rPr sz="2000" spc="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Arial MT"/>
                <a:cs typeface="Arial MT"/>
              </a:rPr>
              <a:t>therein</a:t>
            </a:r>
            <a:r>
              <a:rPr sz="200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 MT"/>
                <a:cs typeface="Arial MT"/>
              </a:rPr>
              <a:t>for </a:t>
            </a:r>
            <a:r>
              <a:rPr sz="2000" spc="-65" dirty="0">
                <a:solidFill>
                  <a:srgbClr val="FF0000"/>
                </a:solidFill>
                <a:latin typeface="Arial MT"/>
                <a:cs typeface="Arial MT"/>
              </a:rPr>
              <a:t>Self </a:t>
            </a:r>
            <a:r>
              <a:rPr sz="2000" spc="-2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2000" spc="-20" dirty="0">
                <a:solidFill>
                  <a:srgbClr val="FF0000"/>
                </a:solidFill>
                <a:latin typeface="Arial MT"/>
                <a:cs typeface="Arial MT"/>
              </a:rPr>
              <a:t>Immediate 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Relative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22850" y="3133801"/>
            <a:ext cx="17640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000" spc="-240" dirty="0">
                <a:solidFill>
                  <a:srgbClr val="00AF50"/>
                </a:solidFill>
                <a:latin typeface="Arial MT"/>
                <a:cs typeface="Arial MT"/>
              </a:rPr>
              <a:t>Ensure</a:t>
            </a:r>
            <a:r>
              <a:rPr sz="200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Arial MT"/>
                <a:cs typeface="Arial MT"/>
              </a:rPr>
              <a:t>that </a:t>
            </a:r>
            <a:r>
              <a:rPr sz="2000" b="1" spc="-160" dirty="0">
                <a:solidFill>
                  <a:srgbClr val="00AF50"/>
                </a:solidFill>
                <a:latin typeface="Arial"/>
                <a:cs typeface="Arial"/>
              </a:rPr>
              <a:t>Trading</a:t>
            </a:r>
            <a:r>
              <a:rPr sz="2000" b="1" spc="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00AF50"/>
                </a:solidFill>
                <a:latin typeface="Arial"/>
                <a:cs typeface="Arial"/>
              </a:rPr>
              <a:t>Window </a:t>
            </a:r>
            <a:r>
              <a:rPr sz="2000" b="1" spc="-155" dirty="0">
                <a:solidFill>
                  <a:srgbClr val="00AF50"/>
                </a:solidFill>
                <a:latin typeface="Arial"/>
                <a:cs typeface="Arial"/>
              </a:rPr>
              <a:t>is</a:t>
            </a:r>
            <a:r>
              <a:rPr sz="20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00AF50"/>
                </a:solidFill>
                <a:latin typeface="Arial"/>
                <a:cs typeface="Arial"/>
              </a:rPr>
              <a:t>Open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Arial MT"/>
                <a:cs typeface="Arial MT"/>
              </a:rPr>
              <a:t>while </a:t>
            </a:r>
            <a:r>
              <a:rPr sz="2000" spc="-100" dirty="0">
                <a:solidFill>
                  <a:srgbClr val="00AF50"/>
                </a:solidFill>
                <a:latin typeface="Arial MT"/>
                <a:cs typeface="Arial MT"/>
              </a:rPr>
              <a:t>entering</a:t>
            </a:r>
            <a:r>
              <a:rPr sz="2000" spc="-4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Arial MT"/>
                <a:cs typeface="Arial MT"/>
              </a:rPr>
              <a:t>trade</a:t>
            </a:r>
            <a:r>
              <a:rPr sz="2000" spc="-7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Arial MT"/>
                <a:cs typeface="Arial MT"/>
              </a:rPr>
              <a:t>in </a:t>
            </a:r>
            <a:r>
              <a:rPr sz="2000" spc="-20" dirty="0">
                <a:solidFill>
                  <a:srgbClr val="00AF50"/>
                </a:solidFill>
                <a:latin typeface="Arial MT"/>
                <a:cs typeface="Arial MT"/>
              </a:rPr>
              <a:t>shares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866888" y="2060448"/>
            <a:ext cx="257810" cy="2028189"/>
            <a:chOff x="7866888" y="2060448"/>
            <a:chExt cx="257810" cy="2028189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6888" y="2060448"/>
              <a:ext cx="257441" cy="202818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60106" y="2103120"/>
              <a:ext cx="76200" cy="1845945"/>
            </a:xfrm>
            <a:custGeom>
              <a:avLst/>
              <a:gdLst/>
              <a:ahLst/>
              <a:cxnLst/>
              <a:rect l="l" t="t" r="r" b="b"/>
              <a:pathLst>
                <a:path w="76200" h="1845945">
                  <a:moveTo>
                    <a:pt x="0" y="1769236"/>
                  </a:moveTo>
                  <a:lnTo>
                    <a:pt x="37846" y="1845690"/>
                  </a:lnTo>
                  <a:lnTo>
                    <a:pt x="69861" y="1782190"/>
                  </a:lnTo>
                  <a:lnTo>
                    <a:pt x="47244" y="1782190"/>
                  </a:lnTo>
                  <a:lnTo>
                    <a:pt x="28955" y="1782063"/>
                  </a:lnTo>
                  <a:lnTo>
                    <a:pt x="29006" y="1769473"/>
                  </a:lnTo>
                  <a:lnTo>
                    <a:pt x="47294" y="1769473"/>
                  </a:lnTo>
                  <a:lnTo>
                    <a:pt x="0" y="1769236"/>
                  </a:lnTo>
                  <a:close/>
                </a:path>
                <a:path w="76200" h="1845945">
                  <a:moveTo>
                    <a:pt x="54355" y="0"/>
                  </a:moveTo>
                  <a:lnTo>
                    <a:pt x="36068" y="0"/>
                  </a:lnTo>
                  <a:lnTo>
                    <a:pt x="29007" y="1769236"/>
                  </a:lnTo>
                  <a:lnTo>
                    <a:pt x="28955" y="1782063"/>
                  </a:lnTo>
                  <a:lnTo>
                    <a:pt x="47244" y="1782190"/>
                  </a:lnTo>
                  <a:lnTo>
                    <a:pt x="54355" y="0"/>
                  </a:lnTo>
                  <a:close/>
                </a:path>
                <a:path w="76200" h="1845945">
                  <a:moveTo>
                    <a:pt x="47294" y="1769473"/>
                  </a:moveTo>
                  <a:lnTo>
                    <a:pt x="47244" y="1782190"/>
                  </a:lnTo>
                  <a:lnTo>
                    <a:pt x="69861" y="1782190"/>
                  </a:lnTo>
                  <a:lnTo>
                    <a:pt x="76200" y="1769617"/>
                  </a:lnTo>
                  <a:lnTo>
                    <a:pt x="47294" y="1769473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195566" y="4026153"/>
            <a:ext cx="170307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000" spc="-105" dirty="0">
                <a:solidFill>
                  <a:srgbClr val="73AB9C"/>
                </a:solidFill>
                <a:latin typeface="Arial MT"/>
                <a:cs typeface="Arial MT"/>
              </a:rPr>
              <a:t>Observe</a:t>
            </a:r>
            <a:r>
              <a:rPr sz="2000" spc="5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73AB9C"/>
                </a:solidFill>
                <a:latin typeface="Arial MT"/>
                <a:cs typeface="Arial MT"/>
              </a:rPr>
              <a:t>trading </a:t>
            </a:r>
            <a:r>
              <a:rPr sz="2000" spc="-10" dirty="0">
                <a:solidFill>
                  <a:srgbClr val="73AB9C"/>
                </a:solidFill>
                <a:latin typeface="Arial MT"/>
                <a:cs typeface="Arial MT"/>
              </a:rPr>
              <a:t>window </a:t>
            </a:r>
            <a:r>
              <a:rPr sz="2000" b="1" spc="-170" dirty="0">
                <a:solidFill>
                  <a:srgbClr val="417A85"/>
                </a:solidFill>
                <a:latin typeface="Arial"/>
                <a:cs typeface="Arial"/>
              </a:rPr>
              <a:t>compliance</a:t>
            </a:r>
            <a:r>
              <a:rPr sz="2000" b="1" spc="9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17A85"/>
                </a:solidFill>
                <a:latin typeface="Arial"/>
                <a:cs typeface="Arial"/>
              </a:rPr>
              <a:t>for </a:t>
            </a:r>
            <a:r>
              <a:rPr sz="2000" b="1" spc="-125" dirty="0">
                <a:solidFill>
                  <a:srgbClr val="417A85"/>
                </a:solidFill>
                <a:latin typeface="Arial"/>
                <a:cs typeface="Arial"/>
              </a:rPr>
              <a:t>Self</a:t>
            </a:r>
            <a:r>
              <a:rPr sz="2000" b="1" spc="-1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17A85"/>
                </a:solidFill>
                <a:latin typeface="Arial"/>
                <a:cs typeface="Arial"/>
              </a:rPr>
              <a:t>and </a:t>
            </a:r>
            <a:r>
              <a:rPr sz="2000" b="1" spc="-20" dirty="0">
                <a:solidFill>
                  <a:srgbClr val="417A85"/>
                </a:solidFill>
                <a:latin typeface="Arial"/>
                <a:cs typeface="Arial"/>
              </a:rPr>
              <a:t>Immediate </a:t>
            </a:r>
            <a:r>
              <a:rPr sz="2000" b="1" spc="-130" dirty="0">
                <a:solidFill>
                  <a:srgbClr val="417A85"/>
                </a:solidFill>
                <a:latin typeface="Arial"/>
                <a:cs typeface="Arial"/>
              </a:rPr>
              <a:t>Relative</a:t>
            </a:r>
            <a:r>
              <a:rPr sz="2000" b="1" spc="30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417A85"/>
                </a:solidFill>
                <a:latin typeface="Arial"/>
                <a:cs typeface="Arial"/>
              </a:rPr>
              <a:t>Too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970007" y="2042109"/>
            <a:ext cx="257810" cy="1141730"/>
            <a:chOff x="9970007" y="2042109"/>
            <a:chExt cx="257810" cy="1141730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70007" y="2042109"/>
              <a:ext cx="257441" cy="114127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0063606" y="2084705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5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8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4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251695" y="3133801"/>
            <a:ext cx="170878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7E7E7E"/>
                </a:solidFill>
                <a:latin typeface="Arial MT"/>
                <a:cs typeface="Arial MT"/>
              </a:rPr>
              <a:t>Wait</a:t>
            </a:r>
            <a:r>
              <a:rPr sz="2000" spc="-1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Arial MT"/>
                <a:cs typeface="Arial MT"/>
              </a:rPr>
              <a:t>for </a:t>
            </a:r>
            <a:r>
              <a:rPr sz="2000" b="1" spc="-120" dirty="0">
                <a:latin typeface="Arial"/>
                <a:cs typeface="Arial"/>
              </a:rPr>
              <a:t>intimation</a:t>
            </a:r>
            <a:r>
              <a:rPr sz="2000" b="1" spc="5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of </a:t>
            </a:r>
            <a:r>
              <a:rPr sz="2000" b="1" spc="-70" dirty="0">
                <a:latin typeface="Arial"/>
                <a:cs typeface="Arial"/>
              </a:rPr>
              <a:t>Compliance </a:t>
            </a:r>
            <a:r>
              <a:rPr sz="2000" b="1" spc="-114" dirty="0">
                <a:latin typeface="Arial"/>
                <a:cs typeface="Arial"/>
              </a:rPr>
              <a:t>Officer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of </a:t>
            </a:r>
            <a:r>
              <a:rPr sz="2000" b="1" spc="-140" dirty="0">
                <a:latin typeface="Arial"/>
                <a:cs typeface="Arial"/>
              </a:rPr>
              <a:t>Opening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Arial MT"/>
                <a:cs typeface="Arial MT"/>
              </a:rPr>
              <a:t>of </a:t>
            </a:r>
            <a:r>
              <a:rPr sz="2000" spc="-120" dirty="0">
                <a:solidFill>
                  <a:srgbClr val="7E7E7E"/>
                </a:solidFill>
                <a:latin typeface="Arial MT"/>
                <a:cs typeface="Arial MT"/>
              </a:rPr>
              <a:t>Trading</a:t>
            </a:r>
            <a:r>
              <a:rPr sz="2000" spc="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000" spc="-70" dirty="0">
                <a:solidFill>
                  <a:srgbClr val="7E7E7E"/>
                </a:solidFill>
                <a:latin typeface="Arial MT"/>
                <a:cs typeface="Arial MT"/>
              </a:rPr>
              <a:t>Window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9412" y="6341364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0" y="365760"/>
                </a:moveTo>
                <a:lnTo>
                  <a:pt x="301752" y="365760"/>
                </a:lnTo>
                <a:lnTo>
                  <a:pt x="30175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9143">
            <a:solidFill>
              <a:srgbClr val="619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4647" rIns="0" bIns="0" rtlCol="0">
            <a:spAutoFit/>
          </a:bodyPr>
          <a:lstStyle/>
          <a:p>
            <a:pPr marL="38100">
              <a:lnSpc>
                <a:spcPts val="113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489" rIns="0" bIns="0" rtlCol="0">
            <a:spAutoFit/>
          </a:bodyPr>
          <a:lstStyle/>
          <a:p>
            <a:pPr marL="4889500">
              <a:lnSpc>
                <a:spcPct val="100000"/>
              </a:lnSpc>
              <a:spcBef>
                <a:spcPts val="105"/>
              </a:spcBef>
            </a:pPr>
            <a:r>
              <a:rPr spc="-295" dirty="0">
                <a:solidFill>
                  <a:srgbClr val="E48B09"/>
                </a:solidFill>
                <a:latin typeface="Arial"/>
                <a:cs typeface="Arial"/>
              </a:rPr>
              <a:t>DO’S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2272" y="1658111"/>
            <a:ext cx="10509885" cy="1525270"/>
            <a:chOff x="652272" y="1658111"/>
            <a:chExt cx="10509885" cy="1525270"/>
          </a:xfrm>
        </p:grpSpPr>
        <p:sp>
          <p:nvSpPr>
            <p:cNvPr id="4" name="object 4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1889759" y="0"/>
                  </a:moveTo>
                  <a:lnTo>
                    <a:pt x="0" y="0"/>
                  </a:lnTo>
                  <a:lnTo>
                    <a:pt x="210311" y="210312"/>
                  </a:lnTo>
                  <a:lnTo>
                    <a:pt x="0" y="420623"/>
                  </a:lnTo>
                  <a:lnTo>
                    <a:pt x="1889759" y="420623"/>
                  </a:lnTo>
                  <a:lnTo>
                    <a:pt x="2100072" y="210312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0" y="0"/>
                  </a:moveTo>
                  <a:lnTo>
                    <a:pt x="1889759" y="0"/>
                  </a:lnTo>
                  <a:lnTo>
                    <a:pt x="2100072" y="210312"/>
                  </a:lnTo>
                  <a:lnTo>
                    <a:pt x="1889759" y="420623"/>
                  </a:lnTo>
                  <a:lnTo>
                    <a:pt x="0" y="420623"/>
                  </a:lnTo>
                  <a:lnTo>
                    <a:pt x="210311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C15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1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1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2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2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391" y="1789175"/>
              <a:ext cx="195071" cy="170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367" y="1789175"/>
              <a:ext cx="195072" cy="1706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39" y="1789175"/>
              <a:ext cx="195072" cy="170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3464" y="1789175"/>
              <a:ext cx="198120" cy="170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3536" y="1789175"/>
              <a:ext cx="195072" cy="170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9719" y="2042109"/>
              <a:ext cx="257441" cy="11412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3319" y="2084704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9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9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8009" y="3133801"/>
            <a:ext cx="18395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000" spc="-50" dirty="0">
                <a:solidFill>
                  <a:srgbClr val="619DD1"/>
                </a:solidFill>
                <a:latin typeface="Arial MT"/>
                <a:cs typeface="Arial MT"/>
              </a:rPr>
              <a:t>Obtain</a:t>
            </a:r>
            <a:r>
              <a:rPr sz="2000" spc="-4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619DD1"/>
                </a:solidFill>
                <a:latin typeface="Arial MT"/>
                <a:cs typeface="Arial MT"/>
              </a:rPr>
              <a:t>Pre- </a:t>
            </a:r>
            <a:r>
              <a:rPr sz="2000" spc="-114" dirty="0">
                <a:solidFill>
                  <a:srgbClr val="619DD1"/>
                </a:solidFill>
                <a:latin typeface="Arial MT"/>
                <a:cs typeface="Arial MT"/>
              </a:rPr>
              <a:t>clearance</a:t>
            </a:r>
            <a:r>
              <a:rPr sz="2000" spc="2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619DD1"/>
                </a:solidFill>
                <a:latin typeface="Arial MT"/>
                <a:cs typeface="Arial MT"/>
              </a:rPr>
              <a:t>before </a:t>
            </a:r>
            <a:r>
              <a:rPr sz="2000" spc="-135" dirty="0">
                <a:solidFill>
                  <a:srgbClr val="619DD1"/>
                </a:solidFill>
                <a:latin typeface="Arial MT"/>
                <a:cs typeface="Arial MT"/>
              </a:rPr>
              <a:t>executing</a:t>
            </a:r>
            <a:r>
              <a:rPr sz="2000" spc="-2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619DD1"/>
                </a:solidFill>
                <a:latin typeface="Arial MT"/>
                <a:cs typeface="Arial MT"/>
              </a:rPr>
              <a:t>trade</a:t>
            </a:r>
            <a:r>
              <a:rPr sz="2000" spc="-2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90" dirty="0">
                <a:solidFill>
                  <a:srgbClr val="619DD1"/>
                </a:solidFill>
                <a:latin typeface="Arial MT"/>
                <a:cs typeface="Arial MT"/>
              </a:rPr>
              <a:t>in </a:t>
            </a:r>
            <a:r>
              <a:rPr sz="2000" spc="-20" dirty="0">
                <a:solidFill>
                  <a:srgbClr val="619DD1"/>
                </a:solidFill>
                <a:latin typeface="Arial MT"/>
                <a:cs typeface="Arial MT"/>
              </a:rPr>
              <a:t>Shares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75888" y="2029967"/>
            <a:ext cx="3286125" cy="2719070"/>
            <a:chOff x="3675888" y="2029967"/>
            <a:chExt cx="3286125" cy="271907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5888" y="2029967"/>
              <a:ext cx="257441" cy="172338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69360" y="2072639"/>
              <a:ext cx="76200" cy="1539875"/>
            </a:xfrm>
            <a:custGeom>
              <a:avLst/>
              <a:gdLst/>
              <a:ahLst/>
              <a:cxnLst/>
              <a:rect l="l" t="t" r="r" b="b"/>
              <a:pathLst>
                <a:path w="76200" h="1539875">
                  <a:moveTo>
                    <a:pt x="0" y="1463421"/>
                  </a:moveTo>
                  <a:lnTo>
                    <a:pt x="37591" y="1539875"/>
                  </a:lnTo>
                  <a:lnTo>
                    <a:pt x="69819" y="1476375"/>
                  </a:lnTo>
                  <a:lnTo>
                    <a:pt x="28828" y="1476375"/>
                  </a:lnTo>
                  <a:lnTo>
                    <a:pt x="28906" y="1463656"/>
                  </a:lnTo>
                  <a:lnTo>
                    <a:pt x="47195" y="1463656"/>
                  </a:lnTo>
                  <a:lnTo>
                    <a:pt x="0" y="1463421"/>
                  </a:lnTo>
                  <a:close/>
                </a:path>
                <a:path w="76200" h="1539875">
                  <a:moveTo>
                    <a:pt x="56261" y="0"/>
                  </a:moveTo>
                  <a:lnTo>
                    <a:pt x="37973" y="0"/>
                  </a:lnTo>
                  <a:lnTo>
                    <a:pt x="28908" y="1463421"/>
                  </a:lnTo>
                  <a:lnTo>
                    <a:pt x="28828" y="1476375"/>
                  </a:lnTo>
                  <a:lnTo>
                    <a:pt x="47116" y="1476375"/>
                  </a:lnTo>
                  <a:lnTo>
                    <a:pt x="56261" y="0"/>
                  </a:lnTo>
                  <a:close/>
                </a:path>
                <a:path w="76200" h="1539875">
                  <a:moveTo>
                    <a:pt x="47195" y="1463656"/>
                  </a:moveTo>
                  <a:lnTo>
                    <a:pt x="47116" y="1476375"/>
                  </a:lnTo>
                  <a:lnTo>
                    <a:pt x="69819" y="1476375"/>
                  </a:lnTo>
                  <a:lnTo>
                    <a:pt x="76200" y="1463802"/>
                  </a:lnTo>
                  <a:lnTo>
                    <a:pt x="47195" y="1463656"/>
                  </a:lnTo>
                  <a:close/>
                </a:path>
              </a:pathLst>
            </a:custGeom>
            <a:solidFill>
              <a:srgbClr val="D4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9864" y="2060397"/>
              <a:ext cx="257441" cy="11412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63463" y="2102992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28828" y="897128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128"/>
                  </a:lnTo>
                  <a:lnTo>
                    <a:pt x="47116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6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56988" y="3113531"/>
              <a:ext cx="2100580" cy="1630680"/>
            </a:xfrm>
            <a:custGeom>
              <a:avLst/>
              <a:gdLst/>
              <a:ahLst/>
              <a:cxnLst/>
              <a:rect l="l" t="t" r="r" b="b"/>
              <a:pathLst>
                <a:path w="2100579" h="1630679">
                  <a:moveTo>
                    <a:pt x="2100071" y="0"/>
                  </a:moveTo>
                  <a:lnTo>
                    <a:pt x="0" y="0"/>
                  </a:lnTo>
                  <a:lnTo>
                    <a:pt x="0" y="1630680"/>
                  </a:lnTo>
                  <a:lnTo>
                    <a:pt x="2100071" y="1630680"/>
                  </a:lnTo>
                  <a:lnTo>
                    <a:pt x="2100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56988" y="3113531"/>
              <a:ext cx="2100580" cy="1630680"/>
            </a:xfrm>
            <a:custGeom>
              <a:avLst/>
              <a:gdLst/>
              <a:ahLst/>
              <a:cxnLst/>
              <a:rect l="l" t="t" r="r" b="b"/>
              <a:pathLst>
                <a:path w="2100579" h="1630679">
                  <a:moveTo>
                    <a:pt x="0" y="1630680"/>
                  </a:moveTo>
                  <a:lnTo>
                    <a:pt x="2100071" y="1630680"/>
                  </a:lnTo>
                  <a:lnTo>
                    <a:pt x="2100071" y="0"/>
                  </a:lnTo>
                  <a:lnTo>
                    <a:pt x="0" y="0"/>
                  </a:lnTo>
                  <a:lnTo>
                    <a:pt x="0" y="163068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850642" y="3846321"/>
            <a:ext cx="1912620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Report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FF0000"/>
                </a:solidFill>
                <a:latin typeface="Arial"/>
                <a:cs typeface="Arial"/>
              </a:rPr>
              <a:t>trade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done </a:t>
            </a:r>
            <a:r>
              <a:rPr sz="2000" b="1" spc="-204" dirty="0">
                <a:solidFill>
                  <a:srgbClr val="FF0000"/>
                </a:solidFill>
                <a:latin typeface="Arial"/>
                <a:cs typeface="Arial"/>
              </a:rPr>
              <a:t>post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Pre 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Clearance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approval </a:t>
            </a:r>
            <a:r>
              <a:rPr sz="2000" b="1" spc="-40" dirty="0">
                <a:solidFill>
                  <a:srgbClr val="FF0000"/>
                </a:solidFill>
                <a:latin typeface="Arial"/>
                <a:cs typeface="Arial"/>
              </a:rPr>
              <a:t>including 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Approved</a:t>
            </a:r>
            <a:r>
              <a:rPr sz="20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Trade </a:t>
            </a:r>
            <a:r>
              <a:rPr sz="2000" b="1" spc="-17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FF0000"/>
                </a:solidFill>
                <a:latin typeface="Arial"/>
                <a:cs typeface="Arial"/>
              </a:rPr>
              <a:t>EXECUTED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46396" y="3133801"/>
            <a:ext cx="19208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985" algn="ctr">
              <a:lnSpc>
                <a:spcPct val="100000"/>
              </a:lnSpc>
              <a:spcBef>
                <a:spcPts val="95"/>
              </a:spcBef>
            </a:pPr>
            <a:r>
              <a:rPr sz="2000" spc="-135" dirty="0">
                <a:solidFill>
                  <a:srgbClr val="00AF50"/>
                </a:solidFill>
                <a:latin typeface="Arial MT"/>
                <a:cs typeface="Arial MT"/>
              </a:rPr>
              <a:t>Knowledge</a:t>
            </a:r>
            <a:r>
              <a:rPr sz="2000" spc="5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Arial MT"/>
                <a:cs typeface="Arial MT"/>
              </a:rPr>
              <a:t>of </a:t>
            </a:r>
            <a:r>
              <a:rPr sz="2000" b="1" spc="-125" dirty="0">
                <a:solidFill>
                  <a:srgbClr val="00AF50"/>
                </a:solidFill>
                <a:latin typeface="Arial"/>
                <a:cs typeface="Arial"/>
              </a:rPr>
              <a:t>application</a:t>
            </a:r>
            <a:r>
              <a:rPr sz="2000" b="1" spc="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AF50"/>
                </a:solidFill>
                <a:latin typeface="Arial"/>
                <a:cs typeface="Arial"/>
              </a:rPr>
              <a:t>of </a:t>
            </a:r>
            <a:r>
              <a:rPr sz="2000" b="1" spc="-75" dirty="0">
                <a:solidFill>
                  <a:srgbClr val="00AF50"/>
                </a:solidFill>
                <a:latin typeface="Arial"/>
                <a:cs typeface="Arial"/>
              </a:rPr>
              <a:t>laws</a:t>
            </a:r>
            <a:r>
              <a:rPr sz="20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45" dirty="0">
                <a:solidFill>
                  <a:srgbClr val="00AF50"/>
                </a:solidFill>
                <a:latin typeface="Arial"/>
                <a:cs typeface="Arial"/>
              </a:rPr>
              <a:t>and</a:t>
            </a:r>
            <a:r>
              <a:rPr sz="20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00AF50"/>
                </a:solidFill>
                <a:latin typeface="Arial"/>
                <a:cs typeface="Arial"/>
              </a:rPr>
              <a:t>code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AF50"/>
                </a:solidFill>
                <a:latin typeface="Arial MT"/>
                <a:cs typeface="Arial MT"/>
              </a:rPr>
              <a:t>to </a:t>
            </a:r>
            <a:r>
              <a:rPr sz="2000" spc="-100" dirty="0">
                <a:solidFill>
                  <a:srgbClr val="00AF50"/>
                </a:solidFill>
                <a:latin typeface="Arial MT"/>
                <a:cs typeface="Arial MT"/>
              </a:rPr>
              <a:t>your</a:t>
            </a:r>
            <a:r>
              <a:rPr sz="2000" spc="-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14" dirty="0">
                <a:solidFill>
                  <a:srgbClr val="00AF50"/>
                </a:solidFill>
                <a:latin typeface="Arial MT"/>
                <a:cs typeface="Arial MT"/>
              </a:rPr>
              <a:t>position</a:t>
            </a:r>
            <a:r>
              <a:rPr sz="2000" spc="-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40" dirty="0">
                <a:solidFill>
                  <a:srgbClr val="00AF50"/>
                </a:solidFill>
                <a:latin typeface="Arial MT"/>
                <a:cs typeface="Arial MT"/>
              </a:rPr>
              <a:t>in</a:t>
            </a:r>
            <a:r>
              <a:rPr sz="200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0" dirty="0">
                <a:solidFill>
                  <a:srgbClr val="00AF50"/>
                </a:solidFill>
                <a:latin typeface="Arial MT"/>
                <a:cs typeface="Arial MT"/>
              </a:rPr>
              <a:t>the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company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66888" y="2060448"/>
            <a:ext cx="257810" cy="2028189"/>
            <a:chOff x="7866888" y="2060448"/>
            <a:chExt cx="257810" cy="2028189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6888" y="2060448"/>
              <a:ext cx="257441" cy="202818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960106" y="2103120"/>
              <a:ext cx="76200" cy="1845945"/>
            </a:xfrm>
            <a:custGeom>
              <a:avLst/>
              <a:gdLst/>
              <a:ahLst/>
              <a:cxnLst/>
              <a:rect l="l" t="t" r="r" b="b"/>
              <a:pathLst>
                <a:path w="76200" h="1845945">
                  <a:moveTo>
                    <a:pt x="0" y="1769236"/>
                  </a:moveTo>
                  <a:lnTo>
                    <a:pt x="37846" y="1845690"/>
                  </a:lnTo>
                  <a:lnTo>
                    <a:pt x="69861" y="1782190"/>
                  </a:lnTo>
                  <a:lnTo>
                    <a:pt x="47244" y="1782190"/>
                  </a:lnTo>
                  <a:lnTo>
                    <a:pt x="28955" y="1782063"/>
                  </a:lnTo>
                  <a:lnTo>
                    <a:pt x="29006" y="1769473"/>
                  </a:lnTo>
                  <a:lnTo>
                    <a:pt x="47294" y="1769473"/>
                  </a:lnTo>
                  <a:lnTo>
                    <a:pt x="0" y="1769236"/>
                  </a:lnTo>
                  <a:close/>
                </a:path>
                <a:path w="76200" h="1845945">
                  <a:moveTo>
                    <a:pt x="54355" y="0"/>
                  </a:moveTo>
                  <a:lnTo>
                    <a:pt x="36068" y="0"/>
                  </a:lnTo>
                  <a:lnTo>
                    <a:pt x="29007" y="1769236"/>
                  </a:lnTo>
                  <a:lnTo>
                    <a:pt x="28955" y="1782063"/>
                  </a:lnTo>
                  <a:lnTo>
                    <a:pt x="47244" y="1782190"/>
                  </a:lnTo>
                  <a:lnTo>
                    <a:pt x="54355" y="0"/>
                  </a:lnTo>
                  <a:close/>
                </a:path>
                <a:path w="76200" h="1845945">
                  <a:moveTo>
                    <a:pt x="47294" y="1769473"/>
                  </a:moveTo>
                  <a:lnTo>
                    <a:pt x="47244" y="1782190"/>
                  </a:lnTo>
                  <a:lnTo>
                    <a:pt x="69861" y="1782190"/>
                  </a:lnTo>
                  <a:lnTo>
                    <a:pt x="76200" y="1769617"/>
                  </a:lnTo>
                  <a:lnTo>
                    <a:pt x="47294" y="1769473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174230" y="4026153"/>
            <a:ext cx="1744345" cy="1548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spc="-140" dirty="0">
                <a:solidFill>
                  <a:srgbClr val="73AB9C"/>
                </a:solidFill>
                <a:latin typeface="Arial MT"/>
                <a:cs typeface="Arial MT"/>
              </a:rPr>
              <a:t>Adherence</a:t>
            </a:r>
            <a:r>
              <a:rPr sz="200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73AB9C"/>
                </a:solidFill>
                <a:latin typeface="Arial MT"/>
                <a:cs typeface="Arial MT"/>
              </a:rPr>
              <a:t>to</a:t>
            </a:r>
            <a:r>
              <a:rPr sz="2000" spc="-95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120" dirty="0">
                <a:solidFill>
                  <a:srgbClr val="73AB9C"/>
                </a:solidFill>
                <a:latin typeface="Arial MT"/>
                <a:cs typeface="Arial MT"/>
              </a:rPr>
              <a:t>the </a:t>
            </a:r>
            <a:r>
              <a:rPr sz="2000" spc="-160" dirty="0">
                <a:solidFill>
                  <a:srgbClr val="73AB9C"/>
                </a:solidFill>
                <a:latin typeface="Arial MT"/>
                <a:cs typeface="Arial MT"/>
              </a:rPr>
              <a:t>terms</a:t>
            </a:r>
            <a:r>
              <a:rPr sz="2000" spc="1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73AB9C"/>
                </a:solidFill>
                <a:latin typeface="Arial MT"/>
                <a:cs typeface="Arial MT"/>
              </a:rPr>
              <a:t>and </a:t>
            </a:r>
            <a:r>
              <a:rPr sz="2000" spc="-140" dirty="0">
                <a:solidFill>
                  <a:srgbClr val="73AB9C"/>
                </a:solidFill>
                <a:latin typeface="Arial MT"/>
                <a:cs typeface="Arial MT"/>
              </a:rPr>
              <a:t>conditions</a:t>
            </a:r>
            <a:r>
              <a:rPr sz="2000" spc="15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73AB9C"/>
                </a:solidFill>
                <a:latin typeface="Arial MT"/>
                <a:cs typeface="Arial MT"/>
              </a:rPr>
              <a:t>of</a:t>
            </a:r>
            <a:r>
              <a:rPr sz="2000" spc="4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73AB9C"/>
                </a:solidFill>
                <a:latin typeface="Arial MT"/>
                <a:cs typeface="Arial MT"/>
              </a:rPr>
              <a:t>the </a:t>
            </a:r>
            <a:r>
              <a:rPr sz="2000" b="1" spc="-204" dirty="0">
                <a:solidFill>
                  <a:srgbClr val="417A85"/>
                </a:solidFill>
                <a:latin typeface="Arial"/>
                <a:cs typeface="Arial"/>
              </a:rPr>
              <a:t>Code</a:t>
            </a:r>
            <a:r>
              <a:rPr sz="2000" b="1" spc="1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417A85"/>
                </a:solidFill>
                <a:latin typeface="Arial"/>
                <a:cs typeface="Arial"/>
              </a:rPr>
              <a:t>and</a:t>
            </a:r>
            <a:r>
              <a:rPr sz="2000" b="1" spc="10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417A85"/>
                </a:solidFill>
                <a:latin typeface="Arial"/>
                <a:cs typeface="Arial"/>
              </a:rPr>
              <a:t>PIT </a:t>
            </a:r>
            <a:r>
              <a:rPr sz="2000" b="1" spc="-20" dirty="0">
                <a:solidFill>
                  <a:srgbClr val="417A85"/>
                </a:solidFill>
                <a:latin typeface="Arial"/>
                <a:cs typeface="Arial"/>
              </a:rPr>
              <a:t>laws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970007" y="2042109"/>
            <a:ext cx="257810" cy="1141730"/>
            <a:chOff x="9970007" y="2042109"/>
            <a:chExt cx="257810" cy="114173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007" y="2042109"/>
              <a:ext cx="257441" cy="11412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063606" y="2084705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5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8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4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278873" y="3133801"/>
            <a:ext cx="16560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185" dirty="0">
                <a:solidFill>
                  <a:srgbClr val="7E7E7E"/>
                </a:solidFill>
                <a:latin typeface="Arial"/>
                <a:cs typeface="Arial"/>
              </a:rPr>
              <a:t>Take</a:t>
            </a:r>
            <a:r>
              <a:rPr sz="2000" b="1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7E7E7E"/>
                </a:solidFill>
                <a:latin typeface="Arial"/>
                <a:cs typeface="Arial"/>
              </a:rPr>
              <a:t>safeguard </a:t>
            </a:r>
            <a:r>
              <a:rPr sz="2000" b="1" spc="-70" dirty="0">
                <a:solidFill>
                  <a:srgbClr val="7E7E7E"/>
                </a:solidFill>
                <a:latin typeface="Arial"/>
                <a:cs typeface="Arial"/>
              </a:rPr>
              <a:t>while</a:t>
            </a:r>
            <a:r>
              <a:rPr sz="2000" b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7E7E7E"/>
                </a:solidFill>
                <a:latin typeface="Arial"/>
                <a:cs typeface="Arial"/>
              </a:rPr>
              <a:t>in </a:t>
            </a:r>
            <a:r>
              <a:rPr sz="2000" b="1" spc="-210" dirty="0">
                <a:solidFill>
                  <a:srgbClr val="7E7E7E"/>
                </a:solidFill>
                <a:latin typeface="Arial"/>
                <a:cs typeface="Arial"/>
              </a:rPr>
              <a:t>possession</a:t>
            </a:r>
            <a:r>
              <a:rPr sz="2000" b="1" spc="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7E7E7E"/>
                </a:solidFill>
                <a:latin typeface="Arial"/>
                <a:cs typeface="Arial"/>
              </a:rPr>
              <a:t>of </a:t>
            </a:r>
            <a:r>
              <a:rPr sz="2000" b="1" spc="-20" dirty="0">
                <a:solidFill>
                  <a:srgbClr val="7E7E7E"/>
                </a:solidFill>
                <a:latin typeface="Arial"/>
                <a:cs typeface="Arial"/>
              </a:rPr>
              <a:t>UPSI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0"/>
            <a:ext cx="8408035" cy="1594485"/>
            <a:chOff x="0" y="0"/>
            <a:chExt cx="8408035" cy="1594485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59" y="484631"/>
              <a:ext cx="1051560" cy="105156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17804" y="455676"/>
              <a:ext cx="1109980" cy="1109980"/>
            </a:xfrm>
            <a:custGeom>
              <a:avLst/>
              <a:gdLst/>
              <a:ahLst/>
              <a:cxnLst/>
              <a:rect l="l" t="t" r="r" b="b"/>
              <a:pathLst>
                <a:path w="1109980" h="1109980">
                  <a:moveTo>
                    <a:pt x="0" y="1109472"/>
                  </a:moveTo>
                  <a:lnTo>
                    <a:pt x="1109471" y="1109472"/>
                  </a:lnTo>
                  <a:lnTo>
                    <a:pt x="1109471" y="0"/>
                  </a:lnTo>
                  <a:lnTo>
                    <a:pt x="0" y="0"/>
                  </a:lnTo>
                  <a:lnTo>
                    <a:pt x="0" y="1109472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629412" y="6341364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0" y="365760"/>
                </a:moveTo>
                <a:lnTo>
                  <a:pt x="301752" y="365760"/>
                </a:lnTo>
                <a:lnTo>
                  <a:pt x="30175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9143">
            <a:solidFill>
              <a:srgbClr val="619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4647" rIns="0" bIns="0" rtlCol="0">
            <a:spAutoFit/>
          </a:bodyPr>
          <a:lstStyle/>
          <a:p>
            <a:pPr marL="38100">
              <a:lnSpc>
                <a:spcPts val="113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02530">
              <a:lnSpc>
                <a:spcPct val="100000"/>
              </a:lnSpc>
              <a:spcBef>
                <a:spcPts val="105"/>
              </a:spcBef>
            </a:pPr>
            <a:r>
              <a:rPr spc="-295" dirty="0">
                <a:solidFill>
                  <a:srgbClr val="E48B09"/>
                </a:solidFill>
                <a:latin typeface="Arial"/>
                <a:cs typeface="Arial"/>
              </a:rPr>
              <a:t>DO’S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2272" y="1658111"/>
            <a:ext cx="10509885" cy="1525270"/>
            <a:chOff x="652272" y="1658111"/>
            <a:chExt cx="10509885" cy="1525270"/>
          </a:xfrm>
        </p:grpSpPr>
        <p:sp>
          <p:nvSpPr>
            <p:cNvPr id="4" name="object 4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1889759" y="0"/>
                  </a:moveTo>
                  <a:lnTo>
                    <a:pt x="0" y="0"/>
                  </a:lnTo>
                  <a:lnTo>
                    <a:pt x="210311" y="210312"/>
                  </a:lnTo>
                  <a:lnTo>
                    <a:pt x="0" y="420623"/>
                  </a:lnTo>
                  <a:lnTo>
                    <a:pt x="1889759" y="420623"/>
                  </a:lnTo>
                  <a:lnTo>
                    <a:pt x="2100072" y="210312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0" y="0"/>
                  </a:moveTo>
                  <a:lnTo>
                    <a:pt x="1889759" y="0"/>
                  </a:lnTo>
                  <a:lnTo>
                    <a:pt x="2100072" y="210312"/>
                  </a:lnTo>
                  <a:lnTo>
                    <a:pt x="1889759" y="420623"/>
                  </a:lnTo>
                  <a:lnTo>
                    <a:pt x="0" y="420623"/>
                  </a:lnTo>
                  <a:lnTo>
                    <a:pt x="210311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C15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1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1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2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2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391" y="1789175"/>
              <a:ext cx="195071" cy="1706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367" y="1789175"/>
              <a:ext cx="195072" cy="1706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39" y="1789175"/>
              <a:ext cx="195072" cy="170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3464" y="1789175"/>
              <a:ext cx="198120" cy="170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3536" y="1789175"/>
              <a:ext cx="195072" cy="170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9719" y="2042109"/>
              <a:ext cx="257441" cy="11412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63319" y="2084704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9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9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8631" y="3133801"/>
            <a:ext cx="193738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105" dirty="0">
                <a:solidFill>
                  <a:srgbClr val="619DD1"/>
                </a:solidFill>
                <a:latin typeface="Arial MT"/>
                <a:cs typeface="Arial MT"/>
              </a:rPr>
              <a:t>Make</a:t>
            </a:r>
            <a:r>
              <a:rPr sz="2000" spc="-3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80" dirty="0">
                <a:solidFill>
                  <a:srgbClr val="619DD1"/>
                </a:solidFill>
                <a:latin typeface="Arial MT"/>
                <a:cs typeface="Arial MT"/>
              </a:rPr>
              <a:t>timely</a:t>
            </a:r>
            <a:r>
              <a:rPr sz="2000" spc="-3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b="1" spc="-70" dirty="0">
                <a:solidFill>
                  <a:srgbClr val="619DD1"/>
                </a:solidFill>
                <a:latin typeface="Arial"/>
                <a:cs typeface="Arial"/>
              </a:rPr>
              <a:t>Initial </a:t>
            </a:r>
            <a:r>
              <a:rPr sz="2000" b="1" spc="-180" dirty="0">
                <a:solidFill>
                  <a:srgbClr val="619DD1"/>
                </a:solidFill>
                <a:latin typeface="Arial"/>
                <a:cs typeface="Arial"/>
              </a:rPr>
              <a:t>Disclosure</a:t>
            </a:r>
            <a:r>
              <a:rPr sz="2000" b="1" spc="8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619DD1"/>
                </a:solidFill>
                <a:latin typeface="Arial MT"/>
                <a:cs typeface="Arial MT"/>
              </a:rPr>
              <a:t>of </a:t>
            </a:r>
            <a:r>
              <a:rPr sz="2000" spc="-95" dirty="0">
                <a:solidFill>
                  <a:srgbClr val="619DD1"/>
                </a:solidFill>
                <a:latin typeface="Arial MT"/>
                <a:cs typeface="Arial MT"/>
              </a:rPr>
              <a:t>holding</a:t>
            </a:r>
            <a:r>
              <a:rPr sz="2000" spc="-1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b="1" spc="-50" dirty="0">
                <a:solidFill>
                  <a:srgbClr val="619DD1"/>
                </a:solidFill>
                <a:latin typeface="Arial"/>
                <a:cs typeface="Arial"/>
              </a:rPr>
              <a:t>&amp; </a:t>
            </a:r>
            <a:r>
              <a:rPr sz="2000" b="1" spc="-40" dirty="0">
                <a:solidFill>
                  <a:srgbClr val="619DD1"/>
                </a:solidFill>
                <a:latin typeface="Arial"/>
                <a:cs typeface="Arial"/>
              </a:rPr>
              <a:t>Continual </a:t>
            </a:r>
            <a:r>
              <a:rPr sz="2000" b="1" spc="-190" dirty="0">
                <a:solidFill>
                  <a:srgbClr val="619DD1"/>
                </a:solidFill>
                <a:latin typeface="Arial"/>
                <a:cs typeface="Arial"/>
              </a:rPr>
              <a:t>Disclosures</a:t>
            </a:r>
            <a:r>
              <a:rPr sz="2000" b="1" spc="120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619DD1"/>
                </a:solidFill>
                <a:latin typeface="Arial MT"/>
                <a:cs typeface="Arial MT"/>
              </a:rPr>
              <a:t>of trade</a:t>
            </a:r>
            <a:r>
              <a:rPr sz="2000" spc="-10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125" dirty="0">
                <a:solidFill>
                  <a:srgbClr val="619DD1"/>
                </a:solidFill>
                <a:latin typeface="Arial MT"/>
                <a:cs typeface="Arial MT"/>
              </a:rPr>
              <a:t>under</a:t>
            </a:r>
            <a:r>
              <a:rPr sz="2000" spc="-1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619DD1"/>
                </a:solidFill>
                <a:latin typeface="Arial MT"/>
                <a:cs typeface="Arial MT"/>
              </a:rPr>
              <a:t>the </a:t>
            </a:r>
            <a:r>
              <a:rPr sz="2000" spc="-125" dirty="0">
                <a:solidFill>
                  <a:srgbClr val="619DD1"/>
                </a:solidFill>
                <a:latin typeface="Arial MT"/>
                <a:cs typeface="Arial MT"/>
              </a:rPr>
              <a:t>code</a:t>
            </a:r>
            <a:r>
              <a:rPr sz="2000" spc="-2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90" dirty="0">
                <a:solidFill>
                  <a:srgbClr val="619DD1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275" dirty="0">
                <a:solidFill>
                  <a:srgbClr val="619DD1"/>
                </a:solidFill>
                <a:latin typeface="Arial MT"/>
                <a:cs typeface="Arial MT"/>
              </a:rPr>
              <a:t>PIT</a:t>
            </a:r>
            <a:r>
              <a:rPr sz="200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619DD1"/>
                </a:solidFill>
                <a:latin typeface="Arial MT"/>
                <a:cs typeface="Arial MT"/>
              </a:rPr>
              <a:t>laws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72840" y="2029967"/>
            <a:ext cx="257810" cy="1809114"/>
            <a:chOff x="3672840" y="2029967"/>
            <a:chExt cx="257810" cy="1809114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840" y="2029967"/>
              <a:ext cx="257441" cy="180873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66312" y="2072639"/>
              <a:ext cx="76200" cy="1626870"/>
            </a:xfrm>
            <a:custGeom>
              <a:avLst/>
              <a:gdLst/>
              <a:ahLst/>
              <a:cxnLst/>
              <a:rect l="l" t="t" r="r" b="b"/>
              <a:pathLst>
                <a:path w="76200" h="1626870">
                  <a:moveTo>
                    <a:pt x="0" y="1550543"/>
                  </a:moveTo>
                  <a:lnTo>
                    <a:pt x="37591" y="1626870"/>
                  </a:lnTo>
                  <a:lnTo>
                    <a:pt x="69808" y="1563497"/>
                  </a:lnTo>
                  <a:lnTo>
                    <a:pt x="28828" y="1563497"/>
                  </a:lnTo>
                  <a:lnTo>
                    <a:pt x="28906" y="1550778"/>
                  </a:lnTo>
                  <a:lnTo>
                    <a:pt x="47195" y="1550778"/>
                  </a:lnTo>
                  <a:lnTo>
                    <a:pt x="0" y="1550543"/>
                  </a:lnTo>
                  <a:close/>
                </a:path>
                <a:path w="76200" h="1626870">
                  <a:moveTo>
                    <a:pt x="56768" y="0"/>
                  </a:moveTo>
                  <a:lnTo>
                    <a:pt x="38480" y="0"/>
                  </a:lnTo>
                  <a:lnTo>
                    <a:pt x="28908" y="1550543"/>
                  </a:lnTo>
                  <a:lnTo>
                    <a:pt x="28828" y="1563497"/>
                  </a:lnTo>
                  <a:lnTo>
                    <a:pt x="47116" y="1563497"/>
                  </a:lnTo>
                  <a:lnTo>
                    <a:pt x="56768" y="0"/>
                  </a:lnTo>
                  <a:close/>
                </a:path>
                <a:path w="76200" h="1626870">
                  <a:moveTo>
                    <a:pt x="47195" y="1550778"/>
                  </a:moveTo>
                  <a:lnTo>
                    <a:pt x="47116" y="1563497"/>
                  </a:lnTo>
                  <a:lnTo>
                    <a:pt x="69808" y="1563497"/>
                  </a:lnTo>
                  <a:lnTo>
                    <a:pt x="76200" y="1550924"/>
                  </a:lnTo>
                  <a:lnTo>
                    <a:pt x="47195" y="1550778"/>
                  </a:lnTo>
                  <a:close/>
                </a:path>
              </a:pathLst>
            </a:custGeom>
            <a:solidFill>
              <a:srgbClr val="D4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76194" y="3846067"/>
            <a:ext cx="1461135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8890" algn="ctr">
              <a:lnSpc>
                <a:spcPct val="100000"/>
              </a:lnSpc>
              <a:spcBef>
                <a:spcPts val="90"/>
              </a:spcBef>
            </a:pPr>
            <a:r>
              <a:rPr sz="2000" spc="-120" dirty="0">
                <a:solidFill>
                  <a:srgbClr val="FF0000"/>
                </a:solidFill>
                <a:latin typeface="Arial MT"/>
                <a:cs typeface="Arial MT"/>
              </a:rPr>
              <a:t>Reporting</a:t>
            </a:r>
            <a:r>
              <a:rPr sz="2000" spc="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 MT"/>
                <a:cs typeface="Arial MT"/>
              </a:rPr>
              <a:t>of </a:t>
            </a:r>
            <a:r>
              <a:rPr sz="2000" spc="-45" dirty="0">
                <a:solidFill>
                  <a:srgbClr val="FF0000"/>
                </a:solidFill>
                <a:latin typeface="Arial MT"/>
                <a:cs typeface="Arial MT"/>
              </a:rPr>
              <a:t>trading</a:t>
            </a:r>
            <a:r>
              <a:rPr sz="2000" spc="-7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Arial MT"/>
                <a:cs typeface="Arial MT"/>
              </a:rPr>
              <a:t>of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Immediate 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Relative</a:t>
            </a:r>
            <a:r>
              <a:rPr sz="20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2000" spc="-120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60" dirty="0">
                <a:solidFill>
                  <a:srgbClr val="FF0000"/>
                </a:solidFill>
                <a:latin typeface="Arial MT"/>
                <a:cs typeface="Arial MT"/>
              </a:rPr>
              <a:t>the </a:t>
            </a:r>
            <a:r>
              <a:rPr sz="2000" spc="-160" dirty="0">
                <a:solidFill>
                  <a:srgbClr val="FF0000"/>
                </a:solidFill>
                <a:latin typeface="Arial MT"/>
                <a:cs typeface="Arial MT"/>
              </a:rPr>
              <a:t>company</a:t>
            </a:r>
            <a:r>
              <a:rPr sz="2000" spc="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Arial MT"/>
                <a:cs typeface="Arial MT"/>
              </a:rPr>
              <a:t>from </a:t>
            </a:r>
            <a:r>
              <a:rPr sz="2000" spc="-130" dirty="0">
                <a:solidFill>
                  <a:srgbClr val="FF0000"/>
                </a:solidFill>
                <a:latin typeface="Arial MT"/>
                <a:cs typeface="Arial MT"/>
              </a:rPr>
              <a:t>time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 to</a:t>
            </a:r>
            <a:r>
              <a:rPr sz="2000" spc="-1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Arial MT"/>
                <a:cs typeface="Arial MT"/>
              </a:rPr>
              <a:t>time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69864" y="2060397"/>
            <a:ext cx="257810" cy="1141730"/>
            <a:chOff x="5769864" y="2060397"/>
            <a:chExt cx="257810" cy="114173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9864" y="2060397"/>
              <a:ext cx="257441" cy="11412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863463" y="2102992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28828" y="897128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128"/>
                  </a:lnTo>
                  <a:lnTo>
                    <a:pt x="47116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6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98465" y="3133801"/>
            <a:ext cx="18167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200" dirty="0">
                <a:solidFill>
                  <a:srgbClr val="00AF50"/>
                </a:solidFill>
                <a:latin typeface="Arial"/>
                <a:cs typeface="Arial"/>
              </a:rPr>
              <a:t>Exercise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310" dirty="0">
                <a:solidFill>
                  <a:srgbClr val="00AF50"/>
                </a:solidFill>
                <a:latin typeface="Arial"/>
                <a:cs typeface="Arial"/>
              </a:rPr>
              <a:t>ESOP </a:t>
            </a:r>
            <a:r>
              <a:rPr sz="2000" spc="-195" dirty="0">
                <a:solidFill>
                  <a:srgbClr val="00AF50"/>
                </a:solidFill>
                <a:latin typeface="Arial MT"/>
                <a:cs typeface="Arial MT"/>
              </a:rPr>
              <a:t>when</a:t>
            </a:r>
            <a:r>
              <a:rPr sz="2000" spc="3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trading </a:t>
            </a:r>
            <a:r>
              <a:rPr sz="2000" spc="-120" dirty="0">
                <a:solidFill>
                  <a:srgbClr val="00AF50"/>
                </a:solidFill>
                <a:latin typeface="Arial MT"/>
                <a:cs typeface="Arial MT"/>
              </a:rPr>
              <a:t>window</a:t>
            </a:r>
            <a:r>
              <a:rPr sz="200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85" dirty="0">
                <a:solidFill>
                  <a:srgbClr val="00AF50"/>
                </a:solidFill>
                <a:latin typeface="Arial MT"/>
                <a:cs typeface="Arial MT"/>
              </a:rPr>
              <a:t>is</a:t>
            </a:r>
            <a:r>
              <a:rPr sz="2000" spc="-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closed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857743" y="2060448"/>
            <a:ext cx="257810" cy="2604770"/>
            <a:chOff x="7857743" y="2060448"/>
            <a:chExt cx="257810" cy="260477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7743" y="2060448"/>
              <a:ext cx="257441" cy="260438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951215" y="2103120"/>
              <a:ext cx="76200" cy="2423795"/>
            </a:xfrm>
            <a:custGeom>
              <a:avLst/>
              <a:gdLst/>
              <a:ahLst/>
              <a:cxnLst/>
              <a:rect l="l" t="t" r="r" b="b"/>
              <a:pathLst>
                <a:path w="76200" h="2423795">
                  <a:moveTo>
                    <a:pt x="0" y="2346832"/>
                  </a:moveTo>
                  <a:lnTo>
                    <a:pt x="37591" y="2423286"/>
                  </a:lnTo>
                  <a:lnTo>
                    <a:pt x="69819" y="2359786"/>
                  </a:lnTo>
                  <a:lnTo>
                    <a:pt x="28828" y="2359786"/>
                  </a:lnTo>
                  <a:lnTo>
                    <a:pt x="28906" y="2347068"/>
                  </a:lnTo>
                  <a:lnTo>
                    <a:pt x="47195" y="2347068"/>
                  </a:lnTo>
                  <a:lnTo>
                    <a:pt x="0" y="2346832"/>
                  </a:lnTo>
                  <a:close/>
                </a:path>
                <a:path w="76200" h="2423795">
                  <a:moveTo>
                    <a:pt x="61722" y="0"/>
                  </a:moveTo>
                  <a:lnTo>
                    <a:pt x="43433" y="0"/>
                  </a:lnTo>
                  <a:lnTo>
                    <a:pt x="28908" y="2346832"/>
                  </a:lnTo>
                  <a:lnTo>
                    <a:pt x="28828" y="2359786"/>
                  </a:lnTo>
                  <a:lnTo>
                    <a:pt x="47116" y="2359786"/>
                  </a:lnTo>
                  <a:lnTo>
                    <a:pt x="61722" y="0"/>
                  </a:lnTo>
                  <a:close/>
                </a:path>
                <a:path w="76200" h="2423795">
                  <a:moveTo>
                    <a:pt x="47195" y="2347068"/>
                  </a:moveTo>
                  <a:lnTo>
                    <a:pt x="47116" y="2359786"/>
                  </a:lnTo>
                  <a:lnTo>
                    <a:pt x="69819" y="2359786"/>
                  </a:lnTo>
                  <a:lnTo>
                    <a:pt x="76200" y="2347213"/>
                  </a:lnTo>
                  <a:lnTo>
                    <a:pt x="47195" y="2347068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06793" y="4519371"/>
            <a:ext cx="17665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200" dirty="0">
                <a:solidFill>
                  <a:srgbClr val="73AB9C"/>
                </a:solidFill>
                <a:latin typeface="Arial MT"/>
                <a:cs typeface="Arial MT"/>
              </a:rPr>
              <a:t>Remember</a:t>
            </a:r>
            <a:r>
              <a:rPr sz="2000" spc="2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b="1" spc="-170" dirty="0">
                <a:solidFill>
                  <a:srgbClr val="417A85"/>
                </a:solidFill>
                <a:latin typeface="Arial"/>
                <a:cs typeface="Arial"/>
              </a:rPr>
              <a:t>not</a:t>
            </a:r>
            <a:r>
              <a:rPr sz="2000" b="1" spc="30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417A85"/>
                </a:solidFill>
                <a:latin typeface="Arial"/>
                <a:cs typeface="Arial"/>
              </a:rPr>
              <a:t>to </a:t>
            </a:r>
            <a:r>
              <a:rPr sz="2000" b="1" spc="-145" dirty="0">
                <a:solidFill>
                  <a:srgbClr val="417A85"/>
                </a:solidFill>
                <a:latin typeface="Arial"/>
                <a:cs typeface="Arial"/>
              </a:rPr>
              <a:t>trade</a:t>
            </a:r>
            <a:r>
              <a:rPr sz="2000" b="1" spc="3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73AB9C"/>
                </a:solidFill>
                <a:latin typeface="Arial MT"/>
                <a:cs typeface="Arial MT"/>
              </a:rPr>
              <a:t>on</a:t>
            </a:r>
            <a:r>
              <a:rPr sz="2000" spc="1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155" dirty="0">
                <a:solidFill>
                  <a:srgbClr val="73AB9C"/>
                </a:solidFill>
                <a:latin typeface="Arial MT"/>
                <a:cs typeface="Arial MT"/>
              </a:rPr>
              <a:t>basis</a:t>
            </a:r>
            <a:r>
              <a:rPr sz="200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73AB9C"/>
                </a:solidFill>
                <a:latin typeface="Arial MT"/>
                <a:cs typeface="Arial MT"/>
              </a:rPr>
              <a:t>of </a:t>
            </a:r>
            <a:r>
              <a:rPr sz="2000" b="1" spc="-10" dirty="0">
                <a:solidFill>
                  <a:srgbClr val="417A85"/>
                </a:solidFill>
                <a:latin typeface="Arial"/>
                <a:cs typeface="Arial"/>
              </a:rPr>
              <a:t>insider </a:t>
            </a:r>
            <a:r>
              <a:rPr sz="2000" b="1" spc="-35" dirty="0">
                <a:solidFill>
                  <a:srgbClr val="417A85"/>
                </a:solidFill>
                <a:latin typeface="Arial"/>
                <a:cs typeface="Arial"/>
              </a:rPr>
              <a:t>information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970007" y="2042109"/>
            <a:ext cx="257810" cy="1141730"/>
            <a:chOff x="9970007" y="2042109"/>
            <a:chExt cx="257810" cy="114173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0007" y="2042109"/>
              <a:ext cx="257441" cy="11412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063606" y="2084705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5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8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4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342881" y="3133801"/>
            <a:ext cx="15227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130" dirty="0">
                <a:solidFill>
                  <a:srgbClr val="7E7E7E"/>
                </a:solidFill>
                <a:latin typeface="Arial MT"/>
                <a:cs typeface="Arial MT"/>
              </a:rPr>
              <a:t>When</a:t>
            </a:r>
            <a:r>
              <a:rPr sz="2000" spc="10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000" spc="-135" dirty="0">
                <a:solidFill>
                  <a:srgbClr val="7E7E7E"/>
                </a:solidFill>
                <a:latin typeface="Arial MT"/>
                <a:cs typeface="Arial MT"/>
              </a:rPr>
              <a:t>in</a:t>
            </a:r>
            <a:r>
              <a:rPr sz="2000" spc="-1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000" spc="-75" dirty="0">
                <a:solidFill>
                  <a:srgbClr val="7E7E7E"/>
                </a:solidFill>
                <a:latin typeface="Arial MT"/>
                <a:cs typeface="Arial MT"/>
              </a:rPr>
              <a:t>doubt </a:t>
            </a:r>
            <a:r>
              <a:rPr sz="2000" b="1" spc="-190" dirty="0">
                <a:solidFill>
                  <a:srgbClr val="7E7E7E"/>
                </a:solidFill>
                <a:latin typeface="Arial"/>
                <a:cs typeface="Arial"/>
              </a:rPr>
              <a:t>consult</a:t>
            </a:r>
            <a:r>
              <a:rPr sz="2000" b="1" spc="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7E7E7E"/>
                </a:solidFill>
                <a:latin typeface="Arial"/>
                <a:cs typeface="Arial"/>
              </a:rPr>
              <a:t>the </a:t>
            </a:r>
            <a:r>
              <a:rPr sz="2000" b="1" spc="-70" dirty="0">
                <a:solidFill>
                  <a:srgbClr val="7E7E7E"/>
                </a:solidFill>
                <a:latin typeface="Arial"/>
                <a:cs typeface="Arial"/>
              </a:rPr>
              <a:t>Compliance </a:t>
            </a:r>
            <a:r>
              <a:rPr sz="2000" b="1" spc="-10" dirty="0">
                <a:solidFill>
                  <a:srgbClr val="7E7E7E"/>
                </a:solidFill>
                <a:latin typeface="Arial"/>
                <a:cs typeface="Arial"/>
              </a:rPr>
              <a:t>officer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0"/>
            <a:ext cx="8408035" cy="1628139"/>
            <a:chOff x="0" y="0"/>
            <a:chExt cx="8408035" cy="1628139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8472" y="518159"/>
              <a:ext cx="1051560" cy="105156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99516" y="489204"/>
              <a:ext cx="1109980" cy="1109980"/>
            </a:xfrm>
            <a:custGeom>
              <a:avLst/>
              <a:gdLst/>
              <a:ahLst/>
              <a:cxnLst/>
              <a:rect l="l" t="t" r="r" b="b"/>
              <a:pathLst>
                <a:path w="1109980" h="1109980">
                  <a:moveTo>
                    <a:pt x="0" y="1109472"/>
                  </a:moveTo>
                  <a:lnTo>
                    <a:pt x="1109472" y="1109472"/>
                  </a:lnTo>
                  <a:lnTo>
                    <a:pt x="1109472" y="0"/>
                  </a:lnTo>
                  <a:lnTo>
                    <a:pt x="0" y="0"/>
                  </a:lnTo>
                  <a:lnTo>
                    <a:pt x="0" y="1109472"/>
                  </a:lnTo>
                  <a:close/>
                </a:path>
              </a:pathLst>
            </a:custGeom>
            <a:ln w="579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629412" y="6341364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0" y="365760"/>
                </a:moveTo>
                <a:lnTo>
                  <a:pt x="301752" y="365760"/>
                </a:lnTo>
                <a:lnTo>
                  <a:pt x="30175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9143">
            <a:solidFill>
              <a:srgbClr val="619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4647" rIns="0" bIns="0" rtlCol="0">
            <a:spAutoFit/>
          </a:bodyPr>
          <a:lstStyle/>
          <a:p>
            <a:pPr marL="38100">
              <a:lnSpc>
                <a:spcPts val="113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08035" cy="1579245"/>
            <a:chOff x="0" y="0"/>
            <a:chExt cx="8408035" cy="1579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591312"/>
              <a:ext cx="1051560" cy="9296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7804" y="562355"/>
              <a:ext cx="1109980" cy="988060"/>
            </a:xfrm>
            <a:custGeom>
              <a:avLst/>
              <a:gdLst/>
              <a:ahLst/>
              <a:cxnLst/>
              <a:rect l="l" t="t" r="r" b="b"/>
              <a:pathLst>
                <a:path w="1109980" h="988060">
                  <a:moveTo>
                    <a:pt x="0" y="987551"/>
                  </a:moveTo>
                  <a:lnTo>
                    <a:pt x="1109471" y="987551"/>
                  </a:lnTo>
                  <a:lnTo>
                    <a:pt x="1109471" y="0"/>
                  </a:lnTo>
                  <a:lnTo>
                    <a:pt x="0" y="0"/>
                  </a:lnTo>
                  <a:lnTo>
                    <a:pt x="0" y="987551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407654" cy="5347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330565" cy="457200"/>
            </a:xfrm>
            <a:custGeom>
              <a:avLst/>
              <a:gdLst/>
              <a:ahLst/>
              <a:cxnLst/>
              <a:rect l="l" t="t" r="r" b="b"/>
              <a:pathLst>
                <a:path w="8330565" h="457200">
                  <a:moveTo>
                    <a:pt x="83301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7983093" y="457200"/>
                  </a:lnTo>
                  <a:lnTo>
                    <a:pt x="8330183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457" rIns="0" bIns="0" rtlCol="0">
            <a:spAutoFit/>
          </a:bodyPr>
          <a:lstStyle/>
          <a:p>
            <a:pPr marL="4688205">
              <a:lnSpc>
                <a:spcPct val="100000"/>
              </a:lnSpc>
              <a:spcBef>
                <a:spcPts val="105"/>
              </a:spcBef>
            </a:pPr>
            <a:r>
              <a:rPr spc="-235" dirty="0">
                <a:solidFill>
                  <a:srgbClr val="E48B09"/>
                </a:solidFill>
                <a:latin typeface="Arial"/>
                <a:cs typeface="Arial"/>
              </a:rPr>
              <a:t>DON'TS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52272" y="1658111"/>
            <a:ext cx="10509885" cy="1525270"/>
            <a:chOff x="652272" y="1658111"/>
            <a:chExt cx="10509885" cy="1525270"/>
          </a:xfrm>
        </p:grpSpPr>
        <p:sp>
          <p:nvSpPr>
            <p:cNvPr id="9" name="object 9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1889759" y="0"/>
                  </a:moveTo>
                  <a:lnTo>
                    <a:pt x="0" y="0"/>
                  </a:lnTo>
                  <a:lnTo>
                    <a:pt x="210311" y="210312"/>
                  </a:lnTo>
                  <a:lnTo>
                    <a:pt x="0" y="420623"/>
                  </a:lnTo>
                  <a:lnTo>
                    <a:pt x="1889759" y="420623"/>
                  </a:lnTo>
                  <a:lnTo>
                    <a:pt x="2100072" y="210312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9892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80" h="421005">
                  <a:moveTo>
                    <a:pt x="0" y="0"/>
                  </a:moveTo>
                  <a:lnTo>
                    <a:pt x="1889759" y="0"/>
                  </a:lnTo>
                  <a:lnTo>
                    <a:pt x="2100072" y="210312"/>
                  </a:lnTo>
                  <a:lnTo>
                    <a:pt x="1889759" y="420623"/>
                  </a:lnTo>
                  <a:lnTo>
                    <a:pt x="0" y="420623"/>
                  </a:lnTo>
                  <a:lnTo>
                    <a:pt x="210311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C15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59964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1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6987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1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1886712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6712" y="420623"/>
                  </a:lnTo>
                  <a:lnTo>
                    <a:pt x="2097024" y="210312"/>
                  </a:lnTo>
                  <a:lnTo>
                    <a:pt x="1886712" y="0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57060" y="1665731"/>
              <a:ext cx="2097405" cy="421005"/>
            </a:xfrm>
            <a:custGeom>
              <a:avLst/>
              <a:gdLst/>
              <a:ahLst/>
              <a:cxnLst/>
              <a:rect l="l" t="t" r="r" b="b"/>
              <a:pathLst>
                <a:path w="2097404" h="421005">
                  <a:moveTo>
                    <a:pt x="0" y="0"/>
                  </a:moveTo>
                  <a:lnTo>
                    <a:pt x="1886712" y="0"/>
                  </a:lnTo>
                  <a:lnTo>
                    <a:pt x="2097024" y="210312"/>
                  </a:lnTo>
                  <a:lnTo>
                    <a:pt x="1886712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1889760" y="0"/>
                  </a:moveTo>
                  <a:lnTo>
                    <a:pt x="0" y="0"/>
                  </a:lnTo>
                  <a:lnTo>
                    <a:pt x="210312" y="210312"/>
                  </a:lnTo>
                  <a:lnTo>
                    <a:pt x="0" y="420623"/>
                  </a:lnTo>
                  <a:lnTo>
                    <a:pt x="1889760" y="420623"/>
                  </a:lnTo>
                  <a:lnTo>
                    <a:pt x="2100072" y="210312"/>
                  </a:lnTo>
                  <a:lnTo>
                    <a:pt x="1889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54083" y="1665731"/>
              <a:ext cx="2100580" cy="421005"/>
            </a:xfrm>
            <a:custGeom>
              <a:avLst/>
              <a:gdLst/>
              <a:ahLst/>
              <a:cxnLst/>
              <a:rect l="l" t="t" r="r" b="b"/>
              <a:pathLst>
                <a:path w="2100579" h="421005">
                  <a:moveTo>
                    <a:pt x="0" y="0"/>
                  </a:moveTo>
                  <a:lnTo>
                    <a:pt x="1889760" y="0"/>
                  </a:lnTo>
                  <a:lnTo>
                    <a:pt x="2100072" y="210312"/>
                  </a:lnTo>
                  <a:lnTo>
                    <a:pt x="1889760" y="420623"/>
                  </a:lnTo>
                  <a:lnTo>
                    <a:pt x="0" y="420623"/>
                  </a:lnTo>
                  <a:lnTo>
                    <a:pt x="210312" y="210312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34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1789175"/>
              <a:ext cx="195071" cy="1706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6367" y="1789175"/>
              <a:ext cx="195072" cy="1706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439" y="1789175"/>
              <a:ext cx="195072" cy="1706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3464" y="1789175"/>
              <a:ext cx="198120" cy="1706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536" y="1789175"/>
              <a:ext cx="195072" cy="170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719" y="2042109"/>
              <a:ext cx="257441" cy="11412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63319" y="2084704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9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9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619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6297" y="3133801"/>
            <a:ext cx="180467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000" b="1" spc="-185" dirty="0">
                <a:solidFill>
                  <a:srgbClr val="619DD1"/>
                </a:solidFill>
                <a:latin typeface="Arial"/>
                <a:cs typeface="Arial"/>
              </a:rPr>
              <a:t>Trade</a:t>
            </a:r>
            <a:r>
              <a:rPr sz="2000" b="1" spc="5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619DD1"/>
                </a:solidFill>
                <a:latin typeface="Arial"/>
                <a:cs typeface="Arial"/>
              </a:rPr>
              <a:t>directly</a:t>
            </a:r>
            <a:r>
              <a:rPr sz="2000" b="1" spc="3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619DD1"/>
                </a:solidFill>
                <a:latin typeface="Arial"/>
                <a:cs typeface="Arial"/>
              </a:rPr>
              <a:t>or </a:t>
            </a:r>
            <a:r>
              <a:rPr sz="2000" b="1" spc="-30" dirty="0">
                <a:solidFill>
                  <a:srgbClr val="619DD1"/>
                </a:solidFill>
                <a:latin typeface="Arial"/>
                <a:cs typeface="Arial"/>
              </a:rPr>
              <a:t>indirectly </a:t>
            </a:r>
            <a:r>
              <a:rPr sz="2000" b="1" spc="-40" dirty="0">
                <a:solidFill>
                  <a:srgbClr val="619DD1"/>
                </a:solidFill>
                <a:latin typeface="Arial"/>
                <a:cs typeface="Arial"/>
              </a:rPr>
              <a:t>(including </a:t>
            </a:r>
            <a:r>
              <a:rPr sz="2000" b="1" spc="-150" dirty="0">
                <a:solidFill>
                  <a:srgbClr val="619DD1"/>
                </a:solidFill>
                <a:latin typeface="Arial"/>
                <a:cs typeface="Arial"/>
              </a:rPr>
              <a:t>Pledge)</a:t>
            </a:r>
            <a:r>
              <a:rPr sz="2000" b="1" spc="55" dirty="0">
                <a:solidFill>
                  <a:srgbClr val="619DD1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619DD1"/>
                </a:solidFill>
                <a:latin typeface="Arial MT"/>
                <a:cs typeface="Arial MT"/>
              </a:rPr>
              <a:t>when</a:t>
            </a:r>
            <a:r>
              <a:rPr sz="2000" spc="3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65" dirty="0">
                <a:solidFill>
                  <a:srgbClr val="619DD1"/>
                </a:solidFill>
                <a:latin typeface="Arial MT"/>
                <a:cs typeface="Arial MT"/>
              </a:rPr>
              <a:t>the </a:t>
            </a:r>
            <a:r>
              <a:rPr sz="2000" spc="-45" dirty="0">
                <a:solidFill>
                  <a:srgbClr val="619DD1"/>
                </a:solidFill>
                <a:latin typeface="Arial MT"/>
                <a:cs typeface="Arial MT"/>
              </a:rPr>
              <a:t>trading</a:t>
            </a:r>
            <a:r>
              <a:rPr sz="2000" spc="-60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120" dirty="0">
                <a:solidFill>
                  <a:srgbClr val="619DD1"/>
                </a:solidFill>
                <a:latin typeface="Arial MT"/>
                <a:cs typeface="Arial MT"/>
              </a:rPr>
              <a:t>window</a:t>
            </a:r>
            <a:r>
              <a:rPr sz="2000" spc="-15" dirty="0">
                <a:solidFill>
                  <a:srgbClr val="619DD1"/>
                </a:solidFill>
                <a:latin typeface="Arial MT"/>
                <a:cs typeface="Arial MT"/>
              </a:rPr>
              <a:t> </a:t>
            </a:r>
            <a:r>
              <a:rPr sz="2000" spc="-145" dirty="0">
                <a:solidFill>
                  <a:srgbClr val="619DD1"/>
                </a:solidFill>
                <a:latin typeface="Arial MT"/>
                <a:cs typeface="Arial MT"/>
              </a:rPr>
              <a:t>is </a:t>
            </a:r>
            <a:r>
              <a:rPr sz="2000" spc="-10" dirty="0">
                <a:solidFill>
                  <a:srgbClr val="619DD1"/>
                </a:solidFill>
                <a:latin typeface="Arial MT"/>
                <a:cs typeface="Arial MT"/>
              </a:rPr>
              <a:t>closed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69791" y="2029967"/>
            <a:ext cx="257810" cy="2604770"/>
            <a:chOff x="3669791" y="2029967"/>
            <a:chExt cx="257810" cy="260477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9791" y="2029967"/>
              <a:ext cx="257441" cy="26043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63263" y="2072639"/>
              <a:ext cx="76200" cy="2423795"/>
            </a:xfrm>
            <a:custGeom>
              <a:avLst/>
              <a:gdLst/>
              <a:ahLst/>
              <a:cxnLst/>
              <a:rect l="l" t="t" r="r" b="b"/>
              <a:pathLst>
                <a:path w="76200" h="2423795">
                  <a:moveTo>
                    <a:pt x="0" y="2346833"/>
                  </a:moveTo>
                  <a:lnTo>
                    <a:pt x="37591" y="2423287"/>
                  </a:lnTo>
                  <a:lnTo>
                    <a:pt x="69819" y="2359787"/>
                  </a:lnTo>
                  <a:lnTo>
                    <a:pt x="28828" y="2359787"/>
                  </a:lnTo>
                  <a:lnTo>
                    <a:pt x="28906" y="2347068"/>
                  </a:lnTo>
                  <a:lnTo>
                    <a:pt x="47195" y="2347068"/>
                  </a:lnTo>
                  <a:lnTo>
                    <a:pt x="0" y="2346833"/>
                  </a:lnTo>
                  <a:close/>
                </a:path>
                <a:path w="76200" h="2423795">
                  <a:moveTo>
                    <a:pt x="61722" y="0"/>
                  </a:moveTo>
                  <a:lnTo>
                    <a:pt x="43434" y="0"/>
                  </a:lnTo>
                  <a:lnTo>
                    <a:pt x="28908" y="2346833"/>
                  </a:lnTo>
                  <a:lnTo>
                    <a:pt x="28828" y="2359787"/>
                  </a:lnTo>
                  <a:lnTo>
                    <a:pt x="47116" y="2359787"/>
                  </a:lnTo>
                  <a:lnTo>
                    <a:pt x="61722" y="0"/>
                  </a:lnTo>
                  <a:close/>
                </a:path>
                <a:path w="76200" h="2423795">
                  <a:moveTo>
                    <a:pt x="47195" y="2347068"/>
                  </a:moveTo>
                  <a:lnTo>
                    <a:pt x="47116" y="2359787"/>
                  </a:lnTo>
                  <a:lnTo>
                    <a:pt x="69819" y="2359787"/>
                  </a:lnTo>
                  <a:lnTo>
                    <a:pt x="76200" y="2347214"/>
                  </a:lnTo>
                  <a:lnTo>
                    <a:pt x="47195" y="2347068"/>
                  </a:lnTo>
                  <a:close/>
                </a:path>
              </a:pathLst>
            </a:custGeom>
            <a:solidFill>
              <a:srgbClr val="D4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99994" y="4519371"/>
            <a:ext cx="161480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120" dirty="0">
                <a:solidFill>
                  <a:srgbClr val="FF0000"/>
                </a:solidFill>
                <a:latin typeface="Arial MT"/>
                <a:cs typeface="Arial MT"/>
              </a:rPr>
              <a:t>Trading</a:t>
            </a:r>
            <a:r>
              <a:rPr sz="2000" spc="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95" dirty="0">
                <a:solidFill>
                  <a:srgbClr val="FF0000"/>
                </a:solidFill>
                <a:latin typeface="Arial MT"/>
                <a:cs typeface="Arial MT"/>
              </a:rPr>
              <a:t>when</a:t>
            </a:r>
            <a:r>
              <a:rPr sz="2000" spc="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00" spc="-100" dirty="0">
                <a:solidFill>
                  <a:srgbClr val="FF0000"/>
                </a:solidFill>
                <a:latin typeface="Arial MT"/>
                <a:cs typeface="Arial MT"/>
              </a:rPr>
              <a:t>in </a:t>
            </a:r>
            <a:r>
              <a:rPr sz="2000" b="1" spc="-204" dirty="0">
                <a:solidFill>
                  <a:srgbClr val="FF0000"/>
                </a:solidFill>
                <a:latin typeface="Arial"/>
                <a:cs typeface="Arial"/>
              </a:rPr>
              <a:t>possession</a:t>
            </a:r>
            <a:r>
              <a:rPr sz="2000" b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UPSI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769864" y="2060397"/>
            <a:ext cx="257810" cy="1141730"/>
            <a:chOff x="5769864" y="2060397"/>
            <a:chExt cx="257810" cy="114173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9864" y="2060397"/>
              <a:ext cx="257441" cy="11412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63463" y="2102992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4" y="960501"/>
                  </a:lnTo>
                  <a:lnTo>
                    <a:pt x="69841" y="897128"/>
                  </a:lnTo>
                  <a:lnTo>
                    <a:pt x="28828" y="897128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128"/>
                  </a:lnTo>
                  <a:lnTo>
                    <a:pt x="47116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6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3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964938" y="3133801"/>
            <a:ext cx="188468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95"/>
              </a:spcBef>
            </a:pPr>
            <a:r>
              <a:rPr sz="2000" spc="-155" dirty="0">
                <a:solidFill>
                  <a:srgbClr val="00AF50"/>
                </a:solidFill>
                <a:latin typeface="Arial MT"/>
                <a:cs typeface="Arial MT"/>
              </a:rPr>
              <a:t>Share</a:t>
            </a:r>
            <a:r>
              <a:rPr sz="2000" spc="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270" dirty="0">
                <a:solidFill>
                  <a:srgbClr val="00AF50"/>
                </a:solidFill>
                <a:latin typeface="Arial MT"/>
                <a:cs typeface="Arial MT"/>
              </a:rPr>
              <a:t>UPSI</a:t>
            </a:r>
            <a:r>
              <a:rPr sz="2000" spc="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00AF50"/>
                </a:solidFill>
                <a:latin typeface="Arial MT"/>
                <a:cs typeface="Arial MT"/>
              </a:rPr>
              <a:t>with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b="1" spc="-114" dirty="0">
                <a:solidFill>
                  <a:srgbClr val="00AF50"/>
                </a:solidFill>
                <a:latin typeface="Arial"/>
                <a:cs typeface="Arial"/>
              </a:rPr>
              <a:t>relatives</a:t>
            </a: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175" dirty="0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sz="20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00AF50"/>
                </a:solidFill>
                <a:latin typeface="Arial"/>
                <a:cs typeface="Arial"/>
              </a:rPr>
              <a:t>friends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857743" y="2060448"/>
            <a:ext cx="257810" cy="2604770"/>
            <a:chOff x="7857743" y="2060448"/>
            <a:chExt cx="257810" cy="260477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7743" y="2060448"/>
              <a:ext cx="257441" cy="260438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51215" y="2103120"/>
              <a:ext cx="76200" cy="2423795"/>
            </a:xfrm>
            <a:custGeom>
              <a:avLst/>
              <a:gdLst/>
              <a:ahLst/>
              <a:cxnLst/>
              <a:rect l="l" t="t" r="r" b="b"/>
              <a:pathLst>
                <a:path w="76200" h="2423795">
                  <a:moveTo>
                    <a:pt x="0" y="2346832"/>
                  </a:moveTo>
                  <a:lnTo>
                    <a:pt x="37591" y="2423286"/>
                  </a:lnTo>
                  <a:lnTo>
                    <a:pt x="69819" y="2359786"/>
                  </a:lnTo>
                  <a:lnTo>
                    <a:pt x="28828" y="2359786"/>
                  </a:lnTo>
                  <a:lnTo>
                    <a:pt x="28906" y="2347068"/>
                  </a:lnTo>
                  <a:lnTo>
                    <a:pt x="47195" y="2347068"/>
                  </a:lnTo>
                  <a:lnTo>
                    <a:pt x="0" y="2346832"/>
                  </a:lnTo>
                  <a:close/>
                </a:path>
                <a:path w="76200" h="2423795">
                  <a:moveTo>
                    <a:pt x="61722" y="0"/>
                  </a:moveTo>
                  <a:lnTo>
                    <a:pt x="43433" y="0"/>
                  </a:lnTo>
                  <a:lnTo>
                    <a:pt x="28908" y="2346832"/>
                  </a:lnTo>
                  <a:lnTo>
                    <a:pt x="28828" y="2359786"/>
                  </a:lnTo>
                  <a:lnTo>
                    <a:pt x="47116" y="2359786"/>
                  </a:lnTo>
                  <a:lnTo>
                    <a:pt x="61722" y="0"/>
                  </a:lnTo>
                  <a:close/>
                </a:path>
                <a:path w="76200" h="2423795">
                  <a:moveTo>
                    <a:pt x="47195" y="2347068"/>
                  </a:moveTo>
                  <a:lnTo>
                    <a:pt x="47116" y="2359786"/>
                  </a:lnTo>
                  <a:lnTo>
                    <a:pt x="69819" y="2359786"/>
                  </a:lnTo>
                  <a:lnTo>
                    <a:pt x="76200" y="2347213"/>
                  </a:lnTo>
                  <a:lnTo>
                    <a:pt x="47195" y="2347068"/>
                  </a:lnTo>
                  <a:close/>
                </a:path>
              </a:pathLst>
            </a:custGeom>
            <a:solidFill>
              <a:srgbClr val="73A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82408" y="4519371"/>
            <a:ext cx="18167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000" spc="-155" dirty="0">
                <a:solidFill>
                  <a:srgbClr val="73AB9C"/>
                </a:solidFill>
                <a:latin typeface="Arial MT"/>
                <a:cs typeface="Arial MT"/>
              </a:rPr>
              <a:t>Share</a:t>
            </a:r>
            <a:r>
              <a:rPr sz="2000" spc="20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spc="-95" dirty="0">
                <a:solidFill>
                  <a:srgbClr val="73AB9C"/>
                </a:solidFill>
                <a:latin typeface="Arial MT"/>
                <a:cs typeface="Arial MT"/>
              </a:rPr>
              <a:t>information </a:t>
            </a:r>
            <a:r>
              <a:rPr sz="2000" spc="-114" dirty="0">
                <a:solidFill>
                  <a:srgbClr val="73AB9C"/>
                </a:solidFill>
                <a:latin typeface="Arial MT"/>
                <a:cs typeface="Arial MT"/>
              </a:rPr>
              <a:t>without</a:t>
            </a:r>
            <a:r>
              <a:rPr sz="2000" spc="55" dirty="0">
                <a:solidFill>
                  <a:srgbClr val="73AB9C"/>
                </a:solidFill>
                <a:latin typeface="Arial MT"/>
                <a:cs typeface="Arial MT"/>
              </a:rPr>
              <a:t> </a:t>
            </a:r>
            <a:r>
              <a:rPr sz="2000" b="1" spc="-130" dirty="0">
                <a:solidFill>
                  <a:srgbClr val="417A85"/>
                </a:solidFill>
                <a:latin typeface="Arial"/>
                <a:cs typeface="Arial"/>
              </a:rPr>
              <a:t>Need-</a:t>
            </a:r>
            <a:r>
              <a:rPr sz="2000" b="1" spc="-40" dirty="0">
                <a:solidFill>
                  <a:srgbClr val="417A85"/>
                </a:solidFill>
                <a:latin typeface="Arial"/>
                <a:cs typeface="Arial"/>
              </a:rPr>
              <a:t>To- </a:t>
            </a:r>
            <a:r>
              <a:rPr sz="2000" b="1" spc="-135" dirty="0">
                <a:solidFill>
                  <a:srgbClr val="417A85"/>
                </a:solidFill>
                <a:latin typeface="Arial"/>
                <a:cs typeface="Arial"/>
              </a:rPr>
              <a:t>know</a:t>
            </a:r>
            <a:r>
              <a:rPr sz="2000" b="1" spc="25" dirty="0">
                <a:solidFill>
                  <a:srgbClr val="417A8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17A85"/>
                </a:solidFill>
                <a:latin typeface="Arial"/>
                <a:cs typeface="Arial"/>
              </a:rPr>
              <a:t>Basis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970007" y="2042109"/>
            <a:ext cx="257810" cy="1141730"/>
            <a:chOff x="9970007" y="2042109"/>
            <a:chExt cx="257810" cy="1141730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70007" y="2042109"/>
              <a:ext cx="257441" cy="11412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063606" y="2084705"/>
              <a:ext cx="76200" cy="960755"/>
            </a:xfrm>
            <a:custGeom>
              <a:avLst/>
              <a:gdLst/>
              <a:ahLst/>
              <a:cxnLst/>
              <a:rect l="l" t="t" r="r" b="b"/>
              <a:pathLst>
                <a:path w="76200" h="960755">
                  <a:moveTo>
                    <a:pt x="0" y="884047"/>
                  </a:moveTo>
                  <a:lnTo>
                    <a:pt x="37465" y="960501"/>
                  </a:lnTo>
                  <a:lnTo>
                    <a:pt x="69841" y="897128"/>
                  </a:lnTo>
                  <a:lnTo>
                    <a:pt x="47117" y="897128"/>
                  </a:lnTo>
                  <a:lnTo>
                    <a:pt x="28828" y="897001"/>
                  </a:lnTo>
                  <a:lnTo>
                    <a:pt x="28927" y="884288"/>
                  </a:lnTo>
                  <a:lnTo>
                    <a:pt x="0" y="884047"/>
                  </a:lnTo>
                  <a:close/>
                </a:path>
                <a:path w="76200" h="960755">
                  <a:moveTo>
                    <a:pt x="28927" y="884288"/>
                  </a:moveTo>
                  <a:lnTo>
                    <a:pt x="28828" y="897001"/>
                  </a:lnTo>
                  <a:lnTo>
                    <a:pt x="47117" y="897128"/>
                  </a:lnTo>
                  <a:lnTo>
                    <a:pt x="47215" y="884440"/>
                  </a:lnTo>
                  <a:lnTo>
                    <a:pt x="28927" y="884288"/>
                  </a:lnTo>
                  <a:close/>
                </a:path>
                <a:path w="76200" h="960755">
                  <a:moveTo>
                    <a:pt x="47215" y="884440"/>
                  </a:moveTo>
                  <a:lnTo>
                    <a:pt x="47117" y="897128"/>
                  </a:lnTo>
                  <a:lnTo>
                    <a:pt x="69841" y="897128"/>
                  </a:lnTo>
                  <a:lnTo>
                    <a:pt x="76200" y="884682"/>
                  </a:lnTo>
                  <a:lnTo>
                    <a:pt x="47215" y="884440"/>
                  </a:lnTo>
                  <a:close/>
                </a:path>
                <a:path w="76200" h="960755">
                  <a:moveTo>
                    <a:pt x="35814" y="0"/>
                  </a:moveTo>
                  <a:lnTo>
                    <a:pt x="28929" y="884047"/>
                  </a:lnTo>
                  <a:lnTo>
                    <a:pt x="28927" y="884288"/>
                  </a:lnTo>
                  <a:lnTo>
                    <a:pt x="47215" y="884440"/>
                  </a:lnTo>
                  <a:lnTo>
                    <a:pt x="54101" y="25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276080" y="3133801"/>
            <a:ext cx="16573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000" spc="-190" dirty="0">
                <a:solidFill>
                  <a:srgbClr val="7E7E7E"/>
                </a:solidFill>
                <a:latin typeface="Arial MT"/>
                <a:cs typeface="Arial MT"/>
              </a:rPr>
              <a:t>Execute</a:t>
            </a:r>
            <a:r>
              <a:rPr sz="2000" spc="7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2000" b="1" spc="-30" dirty="0">
                <a:solidFill>
                  <a:srgbClr val="7E7E7E"/>
                </a:solidFill>
                <a:latin typeface="Arial"/>
                <a:cs typeface="Arial"/>
              </a:rPr>
              <a:t>Contra </a:t>
            </a:r>
            <a:r>
              <a:rPr sz="2000" b="1" spc="-185" dirty="0">
                <a:solidFill>
                  <a:srgbClr val="7E7E7E"/>
                </a:solidFill>
                <a:latin typeface="Arial"/>
                <a:cs typeface="Arial"/>
              </a:rPr>
              <a:t>Trade</a:t>
            </a:r>
            <a:r>
              <a:rPr sz="2000" b="1" spc="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140" dirty="0">
                <a:solidFill>
                  <a:srgbClr val="7E7E7E"/>
                </a:solidFill>
                <a:latin typeface="Arial"/>
                <a:cs typeface="Arial"/>
              </a:rPr>
              <a:t>including </a:t>
            </a:r>
            <a:r>
              <a:rPr sz="2000" b="1" spc="-110" dirty="0">
                <a:solidFill>
                  <a:srgbClr val="7E7E7E"/>
                </a:solidFill>
                <a:latin typeface="Arial"/>
                <a:cs typeface="Arial"/>
              </a:rPr>
              <a:t>Intra</a:t>
            </a:r>
            <a:r>
              <a:rPr sz="2000" b="1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E7E7E"/>
                </a:solidFill>
                <a:latin typeface="Arial"/>
                <a:cs typeface="Arial"/>
              </a:rPr>
              <a:t>Trade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9412" y="6341364"/>
            <a:ext cx="302260" cy="365760"/>
          </a:xfrm>
          <a:custGeom>
            <a:avLst/>
            <a:gdLst/>
            <a:ahLst/>
            <a:cxnLst/>
            <a:rect l="l" t="t" r="r" b="b"/>
            <a:pathLst>
              <a:path w="302259" h="365759">
                <a:moveTo>
                  <a:pt x="0" y="365760"/>
                </a:moveTo>
                <a:lnTo>
                  <a:pt x="301752" y="365760"/>
                </a:lnTo>
                <a:lnTo>
                  <a:pt x="30175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9143">
            <a:solidFill>
              <a:srgbClr val="619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4647" rIns="0" bIns="0" rtlCol="0">
            <a:spAutoFit/>
          </a:bodyPr>
          <a:lstStyle/>
          <a:p>
            <a:pPr marL="38100">
              <a:lnSpc>
                <a:spcPts val="113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53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1629</Words>
  <Application>Microsoft Office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MT</vt:lpstr>
      <vt:lpstr>Calibri</vt:lpstr>
      <vt:lpstr>Cambria</vt:lpstr>
      <vt:lpstr>Microsoft Sans Serif</vt:lpstr>
      <vt:lpstr>Tahoma</vt:lpstr>
      <vt:lpstr>Trebuchet MS</vt:lpstr>
      <vt:lpstr>Verdana</vt:lpstr>
      <vt:lpstr>Wingdings</vt:lpstr>
      <vt:lpstr>Office Theme</vt:lpstr>
      <vt:lpstr>Familiarization programme on Insider Trading Regulations</vt:lpstr>
      <vt:lpstr>INSIDER TRADING = INSIDER + TRADING</vt:lpstr>
      <vt:lpstr>IMMEDIATE RELATIVES OF DESIGNATED PERSONS</vt:lpstr>
      <vt:lpstr>UNPUBLISHED PRICE SENSITIVE INFORMATION (“UPSI”) means:</vt:lpstr>
      <vt:lpstr>TRADING WINDOW</vt:lpstr>
      <vt:lpstr>DO’S</vt:lpstr>
      <vt:lpstr>DO’S</vt:lpstr>
      <vt:lpstr>DO’S</vt:lpstr>
      <vt:lpstr>DON'TS</vt:lpstr>
      <vt:lpstr>DON'TS</vt:lpstr>
      <vt:lpstr>ACTION ON DEFAULT</vt:lpstr>
      <vt:lpstr>PENALTIES UNDER CODE OF CONDUCT OF THE COMPANY</vt:lpstr>
      <vt:lpstr>CONTRA TRADE IN TRADING WINDOW CLOSURE IN THE MATTER OF KUSHAL TRADELINK LTD</vt:lpstr>
      <vt:lpstr>CONTRA TRADE IN TRADING WINDOW CLOSURE IN THE MATTER OF KUSHAL TRADELINK LTD</vt:lpstr>
      <vt:lpstr>NON – FILING AND DELAY DISCLOSURES In the matter Of ITC Limited</vt:lpstr>
      <vt:lpstr>TRADING WHILE IN POSSESSION OF UPSI In the matter of Infosys Limited</vt:lpstr>
      <vt:lpstr>TRADING WINDOW In the matter Of Indiabulls Ventures Limited</vt:lpstr>
      <vt:lpstr>TRADING THROUGH PORTFOLIO MANAGEMENT SCHEME In the matter Of Infosys Limited Securities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session on Insider Trading Regulations</dc:title>
  <cp:lastModifiedBy>Harshika Agrawal</cp:lastModifiedBy>
  <cp:revision>19</cp:revision>
  <cp:lastPrinted>2025-10-14T09:08:59Z</cp:lastPrinted>
  <dcterms:created xsi:type="dcterms:W3CDTF">2025-10-09T06:17:20Z</dcterms:created>
  <dcterms:modified xsi:type="dcterms:W3CDTF">2025-10-14T09:09:01Z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2025-10-09T00:00:00Z</vt:filetime>
  </property>
  <property fmtid="{D5CDD505-2E9C-101B-9397-08002B2CF9AE}" pid="5" name="Producer">
    <vt:lpwstr>www.ilovepdf.com</vt:lpwstr>
  </property>
</Properties>
</file>