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301" r:id="rId4"/>
    <p:sldId id="305" r:id="rId5"/>
    <p:sldId id="259" r:id="rId6"/>
    <p:sldId id="260" r:id="rId7"/>
    <p:sldId id="261" r:id="rId8"/>
    <p:sldId id="262" r:id="rId9"/>
    <p:sldId id="263" r:id="rId10"/>
    <p:sldId id="29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303" r:id="rId36"/>
    <p:sldId id="304" r:id="rId37"/>
    <p:sldId id="298" r:id="rId38"/>
    <p:sldId id="297" r:id="rId39"/>
    <p:sldId id="300" r:id="rId40"/>
    <p:sldId id="299" r:id="rId41"/>
    <p:sldId id="294" r:id="rId42"/>
    <p:sldId id="295" r:id="rId43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05" autoAdjust="0"/>
    <p:restoredTop sz="86337" autoAdjust="0"/>
  </p:normalViewPr>
  <p:slideViewPr>
    <p:cSldViewPr>
      <p:cViewPr varScale="1">
        <p:scale>
          <a:sx n="108" d="100"/>
          <a:sy n="108" d="100"/>
        </p:scale>
        <p:origin x="4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28"/>
    </p:cViewPr>
  </p:sorterViewPr>
  <p:notesViewPr>
    <p:cSldViewPr>
      <p:cViewPr varScale="1">
        <p:scale>
          <a:sx n="59" d="100"/>
          <a:sy n="59" d="100"/>
        </p:scale>
        <p:origin x="-2484" y="-7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0.210\finance\Accounts\Rajeev\bank\Corp%20Loan%20100%20cr%20Jun11\New%20Microsoft%20Office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Keisys\finance\Accounts\Rajeev\Presentation%20Power%20point\PPT%20KEI%20Mar%2031,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765710889912346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Revenues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Sheet1!$D$6:$I$7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Sheet1!$D$8:$I$8</c:f>
              <c:numCache>
                <c:formatCode>General</c:formatCode>
                <c:ptCount val="6"/>
                <c:pt idx="0">
                  <c:v>1812</c:v>
                </c:pt>
                <c:pt idx="1">
                  <c:v>1753</c:v>
                </c:pt>
                <c:pt idx="2">
                  <c:v>2171</c:v>
                </c:pt>
                <c:pt idx="3">
                  <c:v>2498</c:v>
                </c:pt>
                <c:pt idx="4">
                  <c:v>2832</c:v>
                </c:pt>
                <c:pt idx="5">
                  <c:v>3496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C-46B0-A3D7-975CAD44C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381800"/>
        <c:axId val="111377312"/>
      </c:barChart>
      <c:catAx>
        <c:axId val="111381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377312"/>
        <c:crosses val="autoZero"/>
        <c:auto val="1"/>
        <c:lblAlgn val="ctr"/>
        <c:lblOffset val="100"/>
        <c:noMultiLvlLbl val="0"/>
      </c:catAx>
      <c:valAx>
        <c:axId val="11137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81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Debt</a:t>
            </a:r>
          </a:p>
        </c:rich>
      </c:tx>
      <c:layout>
        <c:manualLayout>
          <c:xMode val="edge"/>
          <c:yMode val="edge"/>
          <c:x val="0.4479382749570099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019903762029739E-2"/>
          <c:y val="0.19694006999125124"/>
          <c:w val="0.7431688538932637"/>
          <c:h val="0.80044874599008453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Sheet1!$A$47:$A$50</c:f>
              <c:strCache>
                <c:ptCount val="4"/>
                <c:pt idx="0">
                  <c:v>Bank Borrowing</c:v>
                </c:pt>
                <c:pt idx="1">
                  <c:v>Term Loan</c:v>
                </c:pt>
                <c:pt idx="2">
                  <c:v>Buyer's Credit</c:v>
                </c:pt>
                <c:pt idx="3">
                  <c:v>Others</c:v>
                </c:pt>
              </c:strCache>
            </c:strRef>
          </c:cat>
          <c:val>
            <c:numRef>
              <c:f>Sheet1!$B$47:$B$50</c:f>
              <c:numCache>
                <c:formatCode>General</c:formatCode>
                <c:ptCount val="4"/>
                <c:pt idx="0">
                  <c:v>384</c:v>
                </c:pt>
                <c:pt idx="1">
                  <c:v>230</c:v>
                </c:pt>
                <c:pt idx="2">
                  <c:v>138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B-4DD5-A103-E75BDCA40A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3743088363954634"/>
          <c:y val="0.36240850102070687"/>
          <c:w val="0.24590244969378841"/>
          <c:h val="0.4185859580052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 </a:t>
            </a:r>
            <a:r>
              <a:rPr lang="en-US" dirty="0" smtClean="0"/>
              <a:t>Shareholding</a:t>
            </a:r>
            <a:endParaRPr lang="en-US" dirty="0"/>
          </a:p>
        </c:rich>
      </c:tx>
      <c:layout>
        <c:manualLayout>
          <c:xMode val="edge"/>
          <c:yMode val="edge"/>
          <c:x val="0.38163888888889086"/>
          <c:y val="3.703703703703705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0"/>
          <c:tx>
            <c:strRef>
              <c:f>Sheet1!$C$16</c:f>
              <c:strCache>
                <c:ptCount val="1"/>
                <c:pt idx="0">
                  <c:v>% holding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Sheet1!$A$17:$A$20</c:f>
              <c:strCache>
                <c:ptCount val="4"/>
                <c:pt idx="0">
                  <c:v>Promoter </c:v>
                </c:pt>
                <c:pt idx="1">
                  <c:v>Institutions</c:v>
                </c:pt>
                <c:pt idx="2">
                  <c:v>Bodies Corporate</c:v>
                </c:pt>
                <c:pt idx="3">
                  <c:v>Indian Public</c:v>
                </c:pt>
              </c:strCache>
            </c:strRef>
          </c:cat>
          <c:val>
            <c:numRef>
              <c:f>Sheet1!$C$17:$C$20</c:f>
              <c:numCache>
                <c:formatCode>0.0%</c:formatCode>
                <c:ptCount val="4"/>
                <c:pt idx="0">
                  <c:v>0.46260000000000001</c:v>
                </c:pt>
                <c:pt idx="1">
                  <c:v>0.20250000000000001</c:v>
                </c:pt>
                <c:pt idx="2">
                  <c:v>3.1600000000000003E-2</c:v>
                </c:pt>
                <c:pt idx="3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F-4CA1-9B16-15CF60782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0535037958964806"/>
          <c:y val="0.32795401776701233"/>
          <c:w val="0.18389693223830891"/>
          <c:h val="0.3376014536644479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PBT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Sheet1!$D$14:$I$15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Sheet1!$D$16:$I$16</c:f>
              <c:numCache>
                <c:formatCode>General</c:formatCode>
                <c:ptCount val="6"/>
                <c:pt idx="0">
                  <c:v>43</c:v>
                </c:pt>
                <c:pt idx="1">
                  <c:v>22</c:v>
                </c:pt>
                <c:pt idx="2">
                  <c:v>53</c:v>
                </c:pt>
                <c:pt idx="3">
                  <c:v>95</c:v>
                </c:pt>
                <c:pt idx="4">
                  <c:v>126</c:v>
                </c:pt>
                <c:pt idx="5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9-4EF2-B5FB-40E52CF19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083128"/>
        <c:axId val="111083512"/>
        <c:axId val="0"/>
      </c:bar3DChart>
      <c:catAx>
        <c:axId val="11108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083512"/>
        <c:crosses val="autoZero"/>
        <c:auto val="1"/>
        <c:lblAlgn val="ctr"/>
        <c:lblOffset val="100"/>
        <c:noMultiLvlLbl val="0"/>
      </c:catAx>
      <c:valAx>
        <c:axId val="11108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083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Sheet1!$A$12</c:f>
              <c:strCache>
                <c:ptCount val="1"/>
                <c:pt idx="0">
                  <c:v>PBDIT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Sheet1!$D$10:$I$11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Sheet1!$D$12:$I$12</c:f>
              <c:numCache>
                <c:formatCode>General</c:formatCode>
                <c:ptCount val="6"/>
                <c:pt idx="0">
                  <c:v>173</c:v>
                </c:pt>
                <c:pt idx="1">
                  <c:v>154</c:v>
                </c:pt>
                <c:pt idx="2">
                  <c:v>197</c:v>
                </c:pt>
                <c:pt idx="3">
                  <c:v>248</c:v>
                </c:pt>
                <c:pt idx="4">
                  <c:v>279</c:v>
                </c:pt>
                <c:pt idx="5">
                  <c:v>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0-4136-B665-D4A4B50CF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39280"/>
        <c:axId val="111139664"/>
        <c:axId val="0"/>
      </c:bar3DChart>
      <c:catAx>
        <c:axId val="11113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139664"/>
        <c:crosses val="autoZero"/>
        <c:auto val="1"/>
        <c:lblAlgn val="ctr"/>
        <c:lblOffset val="100"/>
        <c:noMultiLvlLbl val="0"/>
      </c:catAx>
      <c:valAx>
        <c:axId val="11113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13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Sheet1!$A$20</c:f>
              <c:strCache>
                <c:ptCount val="1"/>
                <c:pt idx="0">
                  <c:v>PAT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Sheet1!$D$18:$I$19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Sheet1!$D$20:$I$20</c:f>
              <c:numCache>
                <c:formatCode>General</c:formatCode>
                <c:ptCount val="6"/>
                <c:pt idx="0">
                  <c:v>26</c:v>
                </c:pt>
                <c:pt idx="1">
                  <c:v>12</c:v>
                </c:pt>
                <c:pt idx="2">
                  <c:v>34</c:v>
                </c:pt>
                <c:pt idx="3">
                  <c:v>62</c:v>
                </c:pt>
                <c:pt idx="4">
                  <c:v>94</c:v>
                </c:pt>
                <c:pt idx="5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5D-4CAB-AF17-5F7EDB034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769088"/>
        <c:axId val="94550432"/>
        <c:axId val="0"/>
      </c:bar3DChart>
      <c:catAx>
        <c:axId val="947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550432"/>
        <c:crosses val="autoZero"/>
        <c:auto val="1"/>
        <c:lblAlgn val="ctr"/>
        <c:lblOffset val="100"/>
        <c:noMultiLvlLbl val="0"/>
      </c:catAx>
      <c:valAx>
        <c:axId val="9455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69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Productwise</a:t>
            </a:r>
            <a:r>
              <a:rPr lang="en-US" baseline="0"/>
              <a:t> Net Sales</a:t>
            </a:r>
            <a:endParaRPr lang="en-US"/>
          </a:p>
        </c:rich>
      </c:tx>
      <c:layout>
        <c:manualLayout>
          <c:xMode val="edge"/>
          <c:yMode val="edge"/>
          <c:x val="0.20950267580188836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2638888888889E-2"/>
          <c:y val="0.17402048702245554"/>
          <c:w val="0.60906824146981631"/>
          <c:h val="0.78847951297754448"/>
        </c:manualLayout>
      </c:layout>
      <c:pie3DChart>
        <c:varyColors val="1"/>
        <c:ser>
          <c:idx val="0"/>
          <c:order val="0"/>
          <c:tx>
            <c:v>Productwise Net Sales</c:v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Sheet1!$A$39:$A$44</c:f>
              <c:strCache>
                <c:ptCount val="6"/>
                <c:pt idx="0">
                  <c:v>EHV</c:v>
                </c:pt>
                <c:pt idx="1">
                  <c:v>LT POWER/ RUBBER</c:v>
                </c:pt>
                <c:pt idx="2">
                  <c:v>HT CABLE</c:v>
                </c:pt>
                <c:pt idx="3">
                  <c:v>HW/WW</c:v>
                </c:pt>
                <c:pt idx="4">
                  <c:v>SSW</c:v>
                </c:pt>
                <c:pt idx="5">
                  <c:v>EPC</c:v>
                </c:pt>
              </c:strCache>
            </c:strRef>
          </c:cat>
          <c:val>
            <c:numRef>
              <c:f>Sheet1!$B$39:$B$44</c:f>
              <c:numCache>
                <c:formatCode>General</c:formatCode>
                <c:ptCount val="6"/>
                <c:pt idx="0">
                  <c:v>168</c:v>
                </c:pt>
                <c:pt idx="1">
                  <c:v>1446</c:v>
                </c:pt>
                <c:pt idx="2">
                  <c:v>498</c:v>
                </c:pt>
                <c:pt idx="3">
                  <c:v>564</c:v>
                </c:pt>
                <c:pt idx="4">
                  <c:v>115</c:v>
                </c:pt>
                <c:pt idx="5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1-417D-BFDF-722E6D815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282544227426118"/>
          <c:y val="0.30999380285797606"/>
          <c:w val="0.14625455400164533"/>
          <c:h val="0.5318503937007873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536904954380688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8145594844641E-2"/>
          <c:y val="0.21251041524314548"/>
          <c:w val="0.74269364200601551"/>
          <c:h val="0.68286452498647432"/>
        </c:manualLayout>
      </c:layout>
      <c:pie3DChart>
        <c:varyColors val="1"/>
        <c:ser>
          <c:idx val="0"/>
          <c:order val="0"/>
          <c:tx>
            <c:v>Revenue Mix</c:v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Sheet1!$A$33:$A$35</c:f>
              <c:strCache>
                <c:ptCount val="3"/>
                <c:pt idx="0">
                  <c:v>Export</c:v>
                </c:pt>
                <c:pt idx="1">
                  <c:v>Retail</c:v>
                </c:pt>
                <c:pt idx="2">
                  <c:v>Institutional</c:v>
                </c:pt>
              </c:strCache>
            </c:strRef>
          </c:cat>
          <c:val>
            <c:numRef>
              <c:f>Sheet1!$B$33:$B$35</c:f>
              <c:numCache>
                <c:formatCode>0%</c:formatCode>
                <c:ptCount val="3"/>
                <c:pt idx="0">
                  <c:v>0.13</c:v>
                </c:pt>
                <c:pt idx="1">
                  <c:v>0.32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5-4A11-9079-44976A1EA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940693201021102"/>
          <c:y val="0.20773311230832989"/>
          <c:w val="0.18564084826220748"/>
          <c:h val="0.2379330708661417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Productwise</a:t>
            </a:r>
            <a:r>
              <a:rPr lang="en-US" baseline="0"/>
              <a:t> Net Sales</a:t>
            </a:r>
            <a:endParaRPr lang="en-US"/>
          </a:p>
        </c:rich>
      </c:tx>
      <c:layout>
        <c:manualLayout>
          <c:xMode val="edge"/>
          <c:yMode val="edge"/>
          <c:x val="0.2051736111111111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2638888888889E-2"/>
          <c:y val="7.6798228346456734E-2"/>
          <c:w val="0.64437664041994769"/>
          <c:h val="0.8499849467346000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4833497375328084"/>
          <c:y val="0.30999382430137407"/>
          <c:w val="0.23083169291338582"/>
          <c:h val="0.5318503937007873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3841303373663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44032731202753"/>
          <c:y val="0.16712817147856518"/>
          <c:w val="0.85055967268797383"/>
          <c:h val="0.639533027121609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Net Fixed Assets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Sheet1!$D$22:$I$23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Sheet1!$D$24:$I$24</c:f>
              <c:numCache>
                <c:formatCode>General</c:formatCode>
                <c:ptCount val="6"/>
                <c:pt idx="0">
                  <c:v>311</c:v>
                </c:pt>
                <c:pt idx="1">
                  <c:v>314</c:v>
                </c:pt>
                <c:pt idx="2">
                  <c:v>302</c:v>
                </c:pt>
                <c:pt idx="3">
                  <c:v>356</c:v>
                </c:pt>
                <c:pt idx="4">
                  <c:v>406</c:v>
                </c:pt>
                <c:pt idx="5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E-4122-A3AF-C27E7DC8E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41272"/>
        <c:axId val="93641664"/>
        <c:axId val="0"/>
      </c:bar3DChart>
      <c:catAx>
        <c:axId val="93641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641664"/>
        <c:crosses val="autoZero"/>
        <c:auto val="1"/>
        <c:lblAlgn val="ctr"/>
        <c:lblOffset val="100"/>
        <c:noMultiLvlLbl val="0"/>
      </c:catAx>
      <c:valAx>
        <c:axId val="9364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41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612736068178767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Net worth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Sheet1!$D$26:$I$27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Sheet1!$D$28:$I$28</c:f>
              <c:numCache>
                <c:formatCode>General</c:formatCode>
                <c:ptCount val="6"/>
                <c:pt idx="0">
                  <c:v>256</c:v>
                </c:pt>
                <c:pt idx="1">
                  <c:v>273</c:v>
                </c:pt>
                <c:pt idx="2">
                  <c:v>304</c:v>
                </c:pt>
                <c:pt idx="3">
                  <c:v>363</c:v>
                </c:pt>
                <c:pt idx="4">
                  <c:v>461</c:v>
                </c:pt>
                <c:pt idx="5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7-47D3-9AB8-28A322767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642448"/>
        <c:axId val="93642840"/>
        <c:axId val="0"/>
      </c:bar3DChart>
      <c:catAx>
        <c:axId val="9364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642840"/>
        <c:crosses val="autoZero"/>
        <c:auto val="1"/>
        <c:lblAlgn val="ctr"/>
        <c:lblOffset val="100"/>
        <c:noMultiLvlLbl val="0"/>
      </c:catAx>
      <c:valAx>
        <c:axId val="93642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64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AC29EA-A7E7-4356-BFF5-87DF0D02E1F4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17C22CE-0F74-4CB7-94D1-6A71CB1BF1FD}">
      <dgm:prSet phldrT="[Text]" custT="1"/>
      <dgm:spPr/>
      <dgm:t>
        <a:bodyPr/>
        <a:lstStyle/>
        <a:p>
          <a:r>
            <a:rPr lang="en-US" sz="2800" dirty="0" smtClean="0"/>
            <a:t> </a:t>
          </a:r>
          <a:endParaRPr lang="en-US" sz="2800" dirty="0"/>
        </a:p>
      </dgm:t>
    </dgm:pt>
    <dgm:pt modelId="{84305322-0B02-4041-8100-FCF59676B482}" type="parTrans" cxnId="{9DE0A93B-168B-4860-B9C3-5CA80E3E5F48}">
      <dgm:prSet/>
      <dgm:spPr/>
      <dgm:t>
        <a:bodyPr/>
        <a:lstStyle/>
        <a:p>
          <a:endParaRPr lang="en-US" sz="1600"/>
        </a:p>
      </dgm:t>
    </dgm:pt>
    <dgm:pt modelId="{73EA93FF-B047-46B6-91C7-B846D05D4AEA}" type="sibTrans" cxnId="{9DE0A93B-168B-4860-B9C3-5CA80E3E5F48}">
      <dgm:prSet/>
      <dgm:spPr/>
      <dgm:t>
        <a:bodyPr/>
        <a:lstStyle/>
        <a:p>
          <a:endParaRPr lang="en-US" sz="1600"/>
        </a:p>
      </dgm:t>
    </dgm:pt>
    <dgm:pt modelId="{78EED3DA-1AE4-4F93-9F66-960B0FCA9CB7}">
      <dgm:prSet phldrT="[Text]" custT="1"/>
      <dgm:spPr/>
      <dgm:t>
        <a:bodyPr/>
        <a:lstStyle/>
        <a:p>
          <a:r>
            <a:rPr lang="en-IN" sz="1600" dirty="0" smtClean="0"/>
            <a:t>In house execution capabilities</a:t>
          </a:r>
          <a:endParaRPr lang="en-US" sz="1600" dirty="0"/>
        </a:p>
      </dgm:t>
    </dgm:pt>
    <dgm:pt modelId="{E4A96BF8-BC86-4A09-B441-8A2185F77DF6}" type="parTrans" cxnId="{2D6C4793-B151-42F7-87FD-B96571A24A4D}">
      <dgm:prSet/>
      <dgm:spPr/>
      <dgm:t>
        <a:bodyPr/>
        <a:lstStyle/>
        <a:p>
          <a:endParaRPr lang="en-US" sz="1600"/>
        </a:p>
      </dgm:t>
    </dgm:pt>
    <dgm:pt modelId="{863B6988-092D-4A82-A3BC-9A8CAA9FF8A1}" type="sibTrans" cxnId="{2D6C4793-B151-42F7-87FD-B96571A24A4D}">
      <dgm:prSet/>
      <dgm:spPr/>
      <dgm:t>
        <a:bodyPr/>
        <a:lstStyle/>
        <a:p>
          <a:endParaRPr lang="en-US" sz="1600"/>
        </a:p>
      </dgm:t>
    </dgm:pt>
    <dgm:pt modelId="{68BE2830-423D-4E2B-881B-B48AAC8CCAB2}">
      <dgm:prSet phldrT="[Text]" custT="1"/>
      <dgm:spPr/>
      <dgm:t>
        <a:bodyPr/>
        <a:lstStyle/>
        <a:p>
          <a:r>
            <a:rPr lang="en-US" sz="2800" dirty="0" smtClean="0"/>
            <a:t> </a:t>
          </a:r>
          <a:endParaRPr lang="en-US" sz="2800" dirty="0"/>
        </a:p>
      </dgm:t>
    </dgm:pt>
    <dgm:pt modelId="{6FA6BE6F-EF04-4B19-8A39-E940833F1E64}" type="parTrans" cxnId="{D25B2246-0278-49AC-8023-CDBF2A5E07DF}">
      <dgm:prSet/>
      <dgm:spPr/>
      <dgm:t>
        <a:bodyPr/>
        <a:lstStyle/>
        <a:p>
          <a:endParaRPr lang="en-US" sz="1600"/>
        </a:p>
      </dgm:t>
    </dgm:pt>
    <dgm:pt modelId="{F0D1C56A-A901-40CF-97F9-9FC13D557505}" type="sibTrans" cxnId="{D25B2246-0278-49AC-8023-CDBF2A5E07DF}">
      <dgm:prSet/>
      <dgm:spPr/>
      <dgm:t>
        <a:bodyPr/>
        <a:lstStyle/>
        <a:p>
          <a:endParaRPr lang="en-US" sz="1600"/>
        </a:p>
      </dgm:t>
    </dgm:pt>
    <dgm:pt modelId="{260CC624-653F-49E6-A0E4-20BFE9F16991}">
      <dgm:prSet phldrT="[Text]"/>
      <dgm:spPr/>
      <dgm:t>
        <a:bodyPr/>
        <a:lstStyle/>
        <a:p>
          <a:r>
            <a:rPr lang="en-IN" dirty="0" smtClean="0"/>
            <a:t>Ability to  manufacture own EHV cable / HV cable (which accounts for nearly 70% of its EPC project value) </a:t>
          </a:r>
          <a:endParaRPr lang="en-IN" dirty="0"/>
        </a:p>
      </dgm:t>
    </dgm:pt>
    <dgm:pt modelId="{9311A2D8-D8AE-4B30-9141-779570781767}" type="parTrans" cxnId="{B97DD7DA-9402-4CBC-9D07-7E792D8EF483}">
      <dgm:prSet/>
      <dgm:spPr/>
      <dgm:t>
        <a:bodyPr/>
        <a:lstStyle/>
        <a:p>
          <a:endParaRPr lang="en-US"/>
        </a:p>
      </dgm:t>
    </dgm:pt>
    <dgm:pt modelId="{4B568E8D-3F97-44AE-AC20-8B85EEF09D0E}" type="sibTrans" cxnId="{B97DD7DA-9402-4CBC-9D07-7E792D8EF483}">
      <dgm:prSet/>
      <dgm:spPr/>
      <dgm:t>
        <a:bodyPr/>
        <a:lstStyle/>
        <a:p>
          <a:endParaRPr lang="en-US"/>
        </a:p>
      </dgm:t>
    </dgm:pt>
    <dgm:pt modelId="{518281A1-B249-4C03-9F05-1DFF91AEDC5C}">
      <dgm:prSet phldrT="[Text]"/>
      <dgm:spPr/>
      <dgm:t>
        <a:bodyPr/>
        <a:lstStyle/>
        <a:p>
          <a:r>
            <a:rPr lang="en-IN" dirty="0" smtClean="0"/>
            <a:t>Offer the entire range of products instrumentation cable, control cable and power cable</a:t>
          </a:r>
          <a:endParaRPr lang="en-IN" dirty="0"/>
        </a:p>
      </dgm:t>
    </dgm:pt>
    <dgm:pt modelId="{BA21401D-E135-40F7-AF14-200A5257F8B9}" type="parTrans" cxnId="{DA146F6D-3891-431E-BBA6-17E28CDE4258}">
      <dgm:prSet/>
      <dgm:spPr/>
      <dgm:t>
        <a:bodyPr/>
        <a:lstStyle/>
        <a:p>
          <a:endParaRPr lang="en-US"/>
        </a:p>
      </dgm:t>
    </dgm:pt>
    <dgm:pt modelId="{D7D53784-A7E9-4AA6-AB08-4E5A4C7CD4F8}" type="sibTrans" cxnId="{DA146F6D-3891-431E-BBA6-17E28CDE4258}">
      <dgm:prSet/>
      <dgm:spPr/>
      <dgm:t>
        <a:bodyPr/>
        <a:lstStyle/>
        <a:p>
          <a:endParaRPr lang="en-US"/>
        </a:p>
      </dgm:t>
    </dgm:pt>
    <dgm:pt modelId="{9EEC7F7F-7FCE-4AF8-B387-73CB351725E8}">
      <dgm:prSet phldrT="[Text]"/>
      <dgm:spPr/>
      <dgm:t>
        <a:bodyPr/>
        <a:lstStyle/>
        <a:p>
          <a:endParaRPr lang="en-IN" dirty="0"/>
        </a:p>
      </dgm:t>
    </dgm:pt>
    <dgm:pt modelId="{A7419797-42AF-4E12-8F3C-FEE98ECD5B94}" type="parTrans" cxnId="{7C3D53CE-B586-4908-A897-008B9BCF9BD0}">
      <dgm:prSet/>
      <dgm:spPr/>
      <dgm:t>
        <a:bodyPr/>
        <a:lstStyle/>
        <a:p>
          <a:endParaRPr lang="en-US"/>
        </a:p>
      </dgm:t>
    </dgm:pt>
    <dgm:pt modelId="{041BF16A-0E9A-46C3-9EC7-761079F74C06}" type="sibTrans" cxnId="{7C3D53CE-B586-4908-A897-008B9BCF9BD0}">
      <dgm:prSet/>
      <dgm:spPr/>
      <dgm:t>
        <a:bodyPr/>
        <a:lstStyle/>
        <a:p>
          <a:endParaRPr lang="en-US"/>
        </a:p>
      </dgm:t>
    </dgm:pt>
    <dgm:pt modelId="{B7C5665D-86E6-4FF8-8DCF-93E83B6546A1}">
      <dgm:prSet/>
      <dgm:spPr/>
      <dgm:t>
        <a:bodyPr/>
        <a:lstStyle/>
        <a:p>
          <a:r>
            <a:rPr lang="en-IN" dirty="0" smtClean="0"/>
            <a:t>Strong marketing infrastructure and regional offices across all major cities in India </a:t>
          </a:r>
          <a:endParaRPr lang="en-IN" dirty="0"/>
        </a:p>
      </dgm:t>
    </dgm:pt>
    <dgm:pt modelId="{29C8A64F-AA18-4F49-B962-BAFF9454972E}" type="parTrans" cxnId="{E583B85F-2CC9-4D23-AD4D-2D2F8EA208B3}">
      <dgm:prSet/>
      <dgm:spPr/>
      <dgm:t>
        <a:bodyPr/>
        <a:lstStyle/>
        <a:p>
          <a:endParaRPr lang="en-US"/>
        </a:p>
      </dgm:t>
    </dgm:pt>
    <dgm:pt modelId="{6FB3D052-C70E-4E69-AEEE-6F260CCE5462}" type="sibTrans" cxnId="{E583B85F-2CC9-4D23-AD4D-2D2F8EA208B3}">
      <dgm:prSet/>
      <dgm:spPr/>
      <dgm:t>
        <a:bodyPr/>
        <a:lstStyle/>
        <a:p>
          <a:endParaRPr lang="en-US"/>
        </a:p>
      </dgm:t>
    </dgm:pt>
    <dgm:pt modelId="{C0E57496-9176-4486-A6A3-32D19195458A}">
      <dgm:prSet phldrT="[Text]"/>
      <dgm:spPr/>
      <dgm:t>
        <a:bodyPr/>
        <a:lstStyle/>
        <a:p>
          <a:endParaRPr lang="en-IN" dirty="0"/>
        </a:p>
      </dgm:t>
    </dgm:pt>
    <dgm:pt modelId="{6ED0DAC7-D63A-4EA4-BCBB-BCE5E6453154}" type="parTrans" cxnId="{782A79FD-B4E2-4428-8861-3EC312C0A022}">
      <dgm:prSet/>
      <dgm:spPr/>
      <dgm:t>
        <a:bodyPr/>
        <a:lstStyle/>
        <a:p>
          <a:endParaRPr lang="en-US"/>
        </a:p>
      </dgm:t>
    </dgm:pt>
    <dgm:pt modelId="{BE317461-C48A-4A06-A837-C18D9F60EF1C}" type="sibTrans" cxnId="{782A79FD-B4E2-4428-8861-3EC312C0A022}">
      <dgm:prSet/>
      <dgm:spPr/>
      <dgm:t>
        <a:bodyPr/>
        <a:lstStyle/>
        <a:p>
          <a:endParaRPr lang="en-US"/>
        </a:p>
      </dgm:t>
    </dgm:pt>
    <dgm:pt modelId="{2C197DBD-46DA-4950-B33E-B1880DEF75E9}" type="pres">
      <dgm:prSet presAssocID="{1EAC29EA-A7E7-4356-BFF5-87DF0D02E1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81877-B263-46F7-84EF-A41AC6A495A6}" type="pres">
      <dgm:prSet presAssocID="{717C22CE-0F74-4CB7-94D1-6A71CB1BF1FD}" presName="composite" presStyleCnt="0"/>
      <dgm:spPr/>
    </dgm:pt>
    <dgm:pt modelId="{76657571-427C-499D-ADCA-E0E2B1855DD1}" type="pres">
      <dgm:prSet presAssocID="{717C22CE-0F74-4CB7-94D1-6A71CB1BF1F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A4919-AE6E-4115-A737-32662FEDA11C}" type="pres">
      <dgm:prSet presAssocID="{717C22CE-0F74-4CB7-94D1-6A71CB1BF1F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11E96-58FB-4F4D-9963-102022810783}" type="pres">
      <dgm:prSet presAssocID="{73EA93FF-B047-46B6-91C7-B846D05D4AEA}" presName="sp" presStyleCnt="0"/>
      <dgm:spPr/>
    </dgm:pt>
    <dgm:pt modelId="{D7955410-E965-4772-91A5-2CA889D0E3B2}" type="pres">
      <dgm:prSet presAssocID="{68BE2830-423D-4E2B-881B-B48AAC8CCAB2}" presName="composite" presStyleCnt="0"/>
      <dgm:spPr/>
    </dgm:pt>
    <dgm:pt modelId="{BF82B189-021D-4190-B75E-C4C64B10C5BF}" type="pres">
      <dgm:prSet presAssocID="{68BE2830-423D-4E2B-881B-B48AAC8CCAB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0BD0B-FE3B-4B97-A515-B24CDE8EC562}" type="pres">
      <dgm:prSet presAssocID="{68BE2830-423D-4E2B-881B-B48AAC8CCAB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87535-4C37-4B8F-990B-7B637795420F}" type="pres">
      <dgm:prSet presAssocID="{F0D1C56A-A901-40CF-97F9-9FC13D557505}" presName="sp" presStyleCnt="0"/>
      <dgm:spPr/>
    </dgm:pt>
    <dgm:pt modelId="{7A1BA609-344B-4963-A7F9-23C146C17F51}" type="pres">
      <dgm:prSet presAssocID="{9EEC7F7F-7FCE-4AF8-B387-73CB351725E8}" presName="composite" presStyleCnt="0"/>
      <dgm:spPr/>
    </dgm:pt>
    <dgm:pt modelId="{C1DCEB1D-9A35-4275-A62D-95D99017221E}" type="pres">
      <dgm:prSet presAssocID="{9EEC7F7F-7FCE-4AF8-B387-73CB351725E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88AC5-F99C-42EE-820A-C14D85EBAA0F}" type="pres">
      <dgm:prSet presAssocID="{9EEC7F7F-7FCE-4AF8-B387-73CB351725E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2DD9B-4D77-449C-B717-3CB992068EE5}" type="pres">
      <dgm:prSet presAssocID="{041BF16A-0E9A-46C3-9EC7-761079F74C06}" presName="sp" presStyleCnt="0"/>
      <dgm:spPr/>
    </dgm:pt>
    <dgm:pt modelId="{79010339-D8DA-40FC-861D-DF8AE1AF724A}" type="pres">
      <dgm:prSet presAssocID="{C0E57496-9176-4486-A6A3-32D19195458A}" presName="composite" presStyleCnt="0"/>
      <dgm:spPr/>
    </dgm:pt>
    <dgm:pt modelId="{55A32CC7-CD1B-4912-B780-C67DCB4E7AE5}" type="pres">
      <dgm:prSet presAssocID="{C0E57496-9176-4486-A6A3-32D19195458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86C5D-ABAC-4A8C-BB83-5CB249D89EBC}" type="pres">
      <dgm:prSet presAssocID="{C0E57496-9176-4486-A6A3-32D19195458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0A93B-168B-4860-B9C3-5CA80E3E5F48}" srcId="{1EAC29EA-A7E7-4356-BFF5-87DF0D02E1F4}" destId="{717C22CE-0F74-4CB7-94D1-6A71CB1BF1FD}" srcOrd="0" destOrd="0" parTransId="{84305322-0B02-4041-8100-FCF59676B482}" sibTransId="{73EA93FF-B047-46B6-91C7-B846D05D4AEA}"/>
    <dgm:cxn modelId="{E583B85F-2CC9-4D23-AD4D-2D2F8EA208B3}" srcId="{C0E57496-9176-4486-A6A3-32D19195458A}" destId="{B7C5665D-86E6-4FF8-8DCF-93E83B6546A1}" srcOrd="0" destOrd="0" parTransId="{29C8A64F-AA18-4F49-B962-BAFF9454972E}" sibTransId="{6FB3D052-C70E-4E69-AEEE-6F260CCE5462}"/>
    <dgm:cxn modelId="{45BA01FC-E314-46BC-8293-0CF133E48780}" type="presOf" srcId="{B7C5665D-86E6-4FF8-8DCF-93E83B6546A1}" destId="{36186C5D-ABAC-4A8C-BB83-5CB249D89EBC}" srcOrd="0" destOrd="0" presId="urn:microsoft.com/office/officeart/2005/8/layout/chevron2"/>
    <dgm:cxn modelId="{B97DD7DA-9402-4CBC-9D07-7E792D8EF483}" srcId="{68BE2830-423D-4E2B-881B-B48AAC8CCAB2}" destId="{260CC624-653F-49E6-A0E4-20BFE9F16991}" srcOrd="0" destOrd="0" parTransId="{9311A2D8-D8AE-4B30-9141-779570781767}" sibTransId="{4B568E8D-3F97-44AE-AC20-8B85EEF09D0E}"/>
    <dgm:cxn modelId="{D25B2246-0278-49AC-8023-CDBF2A5E07DF}" srcId="{1EAC29EA-A7E7-4356-BFF5-87DF0D02E1F4}" destId="{68BE2830-423D-4E2B-881B-B48AAC8CCAB2}" srcOrd="1" destOrd="0" parTransId="{6FA6BE6F-EF04-4B19-8A39-E940833F1E64}" sibTransId="{F0D1C56A-A901-40CF-97F9-9FC13D557505}"/>
    <dgm:cxn modelId="{1BD774D3-520B-4822-B151-B8BE50184613}" type="presOf" srcId="{78EED3DA-1AE4-4F93-9F66-960B0FCA9CB7}" destId="{8B6A4919-AE6E-4115-A737-32662FEDA11C}" srcOrd="0" destOrd="0" presId="urn:microsoft.com/office/officeart/2005/8/layout/chevron2"/>
    <dgm:cxn modelId="{AA6FBF74-7FB3-4372-AD14-E05B05FC4BC8}" type="presOf" srcId="{518281A1-B249-4C03-9F05-1DFF91AEDC5C}" destId="{92E88AC5-F99C-42EE-820A-C14D85EBAA0F}" srcOrd="0" destOrd="0" presId="urn:microsoft.com/office/officeart/2005/8/layout/chevron2"/>
    <dgm:cxn modelId="{7C3D53CE-B586-4908-A897-008B9BCF9BD0}" srcId="{1EAC29EA-A7E7-4356-BFF5-87DF0D02E1F4}" destId="{9EEC7F7F-7FCE-4AF8-B387-73CB351725E8}" srcOrd="2" destOrd="0" parTransId="{A7419797-42AF-4E12-8F3C-FEE98ECD5B94}" sibTransId="{041BF16A-0E9A-46C3-9EC7-761079F74C06}"/>
    <dgm:cxn modelId="{DA146F6D-3891-431E-BBA6-17E28CDE4258}" srcId="{9EEC7F7F-7FCE-4AF8-B387-73CB351725E8}" destId="{518281A1-B249-4C03-9F05-1DFF91AEDC5C}" srcOrd="0" destOrd="0" parTransId="{BA21401D-E135-40F7-AF14-200A5257F8B9}" sibTransId="{D7D53784-A7E9-4AA6-AB08-4E5A4C7CD4F8}"/>
    <dgm:cxn modelId="{410F42EA-0A14-45DA-8F53-3597F58A4037}" type="presOf" srcId="{260CC624-653F-49E6-A0E4-20BFE9F16991}" destId="{C480BD0B-FE3B-4B97-A515-B24CDE8EC562}" srcOrd="0" destOrd="0" presId="urn:microsoft.com/office/officeart/2005/8/layout/chevron2"/>
    <dgm:cxn modelId="{4D14A72C-65C3-47BD-8381-083A63289AE8}" type="presOf" srcId="{717C22CE-0F74-4CB7-94D1-6A71CB1BF1FD}" destId="{76657571-427C-499D-ADCA-E0E2B1855DD1}" srcOrd="0" destOrd="0" presId="urn:microsoft.com/office/officeart/2005/8/layout/chevron2"/>
    <dgm:cxn modelId="{2D6C4793-B151-42F7-87FD-B96571A24A4D}" srcId="{717C22CE-0F74-4CB7-94D1-6A71CB1BF1FD}" destId="{78EED3DA-1AE4-4F93-9F66-960B0FCA9CB7}" srcOrd="0" destOrd="0" parTransId="{E4A96BF8-BC86-4A09-B441-8A2185F77DF6}" sibTransId="{863B6988-092D-4A82-A3BC-9A8CAA9FF8A1}"/>
    <dgm:cxn modelId="{782A79FD-B4E2-4428-8861-3EC312C0A022}" srcId="{1EAC29EA-A7E7-4356-BFF5-87DF0D02E1F4}" destId="{C0E57496-9176-4486-A6A3-32D19195458A}" srcOrd="3" destOrd="0" parTransId="{6ED0DAC7-D63A-4EA4-BCBB-BCE5E6453154}" sibTransId="{BE317461-C48A-4A06-A837-C18D9F60EF1C}"/>
    <dgm:cxn modelId="{D7242C99-BC2F-4668-93FF-015057D8A175}" type="presOf" srcId="{C0E57496-9176-4486-A6A3-32D19195458A}" destId="{55A32CC7-CD1B-4912-B780-C67DCB4E7AE5}" srcOrd="0" destOrd="0" presId="urn:microsoft.com/office/officeart/2005/8/layout/chevron2"/>
    <dgm:cxn modelId="{D097F14A-BC4F-4ECC-999D-B9EA28A91571}" type="presOf" srcId="{1EAC29EA-A7E7-4356-BFF5-87DF0D02E1F4}" destId="{2C197DBD-46DA-4950-B33E-B1880DEF75E9}" srcOrd="0" destOrd="0" presId="urn:microsoft.com/office/officeart/2005/8/layout/chevron2"/>
    <dgm:cxn modelId="{91458821-39C9-4A75-BCB9-539E262814C6}" type="presOf" srcId="{68BE2830-423D-4E2B-881B-B48AAC8CCAB2}" destId="{BF82B189-021D-4190-B75E-C4C64B10C5BF}" srcOrd="0" destOrd="0" presId="urn:microsoft.com/office/officeart/2005/8/layout/chevron2"/>
    <dgm:cxn modelId="{021E2662-A187-48B9-BA22-238685F3445B}" type="presOf" srcId="{9EEC7F7F-7FCE-4AF8-B387-73CB351725E8}" destId="{C1DCEB1D-9A35-4275-A62D-95D99017221E}" srcOrd="0" destOrd="0" presId="urn:microsoft.com/office/officeart/2005/8/layout/chevron2"/>
    <dgm:cxn modelId="{9731FB11-30BD-4A17-8AA2-17E78D707CBC}" type="presParOf" srcId="{2C197DBD-46DA-4950-B33E-B1880DEF75E9}" destId="{CF681877-B263-46F7-84EF-A41AC6A495A6}" srcOrd="0" destOrd="0" presId="urn:microsoft.com/office/officeart/2005/8/layout/chevron2"/>
    <dgm:cxn modelId="{92D54F40-5663-4C2F-8794-D8061BBB1B04}" type="presParOf" srcId="{CF681877-B263-46F7-84EF-A41AC6A495A6}" destId="{76657571-427C-499D-ADCA-E0E2B1855DD1}" srcOrd="0" destOrd="0" presId="urn:microsoft.com/office/officeart/2005/8/layout/chevron2"/>
    <dgm:cxn modelId="{62E46E29-3A95-4C15-A473-6D8A944A5BB4}" type="presParOf" srcId="{CF681877-B263-46F7-84EF-A41AC6A495A6}" destId="{8B6A4919-AE6E-4115-A737-32662FEDA11C}" srcOrd="1" destOrd="0" presId="urn:microsoft.com/office/officeart/2005/8/layout/chevron2"/>
    <dgm:cxn modelId="{4D37DFF1-1084-446F-9147-2473A2E6ADD8}" type="presParOf" srcId="{2C197DBD-46DA-4950-B33E-B1880DEF75E9}" destId="{EA111E96-58FB-4F4D-9963-102022810783}" srcOrd="1" destOrd="0" presId="urn:microsoft.com/office/officeart/2005/8/layout/chevron2"/>
    <dgm:cxn modelId="{D4D0DCBA-F750-4113-9A39-630BDBDCE387}" type="presParOf" srcId="{2C197DBD-46DA-4950-B33E-B1880DEF75E9}" destId="{D7955410-E965-4772-91A5-2CA889D0E3B2}" srcOrd="2" destOrd="0" presId="urn:microsoft.com/office/officeart/2005/8/layout/chevron2"/>
    <dgm:cxn modelId="{6C860225-15CA-4AF2-A806-61C082BBAC3B}" type="presParOf" srcId="{D7955410-E965-4772-91A5-2CA889D0E3B2}" destId="{BF82B189-021D-4190-B75E-C4C64B10C5BF}" srcOrd="0" destOrd="0" presId="urn:microsoft.com/office/officeart/2005/8/layout/chevron2"/>
    <dgm:cxn modelId="{26F402F8-F4E9-4CB0-B92F-76D4A1ADCDB3}" type="presParOf" srcId="{D7955410-E965-4772-91A5-2CA889D0E3B2}" destId="{C480BD0B-FE3B-4B97-A515-B24CDE8EC562}" srcOrd="1" destOrd="0" presId="urn:microsoft.com/office/officeart/2005/8/layout/chevron2"/>
    <dgm:cxn modelId="{E04827E6-6D4E-4A6A-82D3-9D636D3D7A73}" type="presParOf" srcId="{2C197DBD-46DA-4950-B33E-B1880DEF75E9}" destId="{58C87535-4C37-4B8F-990B-7B637795420F}" srcOrd="3" destOrd="0" presId="urn:microsoft.com/office/officeart/2005/8/layout/chevron2"/>
    <dgm:cxn modelId="{A55F6A42-6466-4027-AF56-2062825BE2A2}" type="presParOf" srcId="{2C197DBD-46DA-4950-B33E-B1880DEF75E9}" destId="{7A1BA609-344B-4963-A7F9-23C146C17F51}" srcOrd="4" destOrd="0" presId="urn:microsoft.com/office/officeart/2005/8/layout/chevron2"/>
    <dgm:cxn modelId="{82E22DAF-402A-4FEC-A314-81DD8810140D}" type="presParOf" srcId="{7A1BA609-344B-4963-A7F9-23C146C17F51}" destId="{C1DCEB1D-9A35-4275-A62D-95D99017221E}" srcOrd="0" destOrd="0" presId="urn:microsoft.com/office/officeart/2005/8/layout/chevron2"/>
    <dgm:cxn modelId="{4AB4CD9E-7CBC-45CB-8C65-63F9A3DC5DEC}" type="presParOf" srcId="{7A1BA609-344B-4963-A7F9-23C146C17F51}" destId="{92E88AC5-F99C-42EE-820A-C14D85EBAA0F}" srcOrd="1" destOrd="0" presId="urn:microsoft.com/office/officeart/2005/8/layout/chevron2"/>
    <dgm:cxn modelId="{8E6F1CE3-7E07-4E2C-8A8A-E866C6901F05}" type="presParOf" srcId="{2C197DBD-46DA-4950-B33E-B1880DEF75E9}" destId="{07D2DD9B-4D77-449C-B717-3CB992068EE5}" srcOrd="5" destOrd="0" presId="urn:microsoft.com/office/officeart/2005/8/layout/chevron2"/>
    <dgm:cxn modelId="{4441E5F8-44C8-413F-A1AC-40B637EAD336}" type="presParOf" srcId="{2C197DBD-46DA-4950-B33E-B1880DEF75E9}" destId="{79010339-D8DA-40FC-861D-DF8AE1AF724A}" srcOrd="6" destOrd="0" presId="urn:microsoft.com/office/officeart/2005/8/layout/chevron2"/>
    <dgm:cxn modelId="{B83A81F3-E4A4-427A-B872-18320BCDE3E2}" type="presParOf" srcId="{79010339-D8DA-40FC-861D-DF8AE1AF724A}" destId="{55A32CC7-CD1B-4912-B780-C67DCB4E7AE5}" srcOrd="0" destOrd="0" presId="urn:microsoft.com/office/officeart/2005/8/layout/chevron2"/>
    <dgm:cxn modelId="{426E2ED6-E640-46D4-91E4-E648F7780178}" type="presParOf" srcId="{79010339-D8DA-40FC-861D-DF8AE1AF724A}" destId="{36186C5D-ABAC-4A8C-BB83-5CB249D89E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57571-427C-499D-ADCA-E0E2B1855DD1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endParaRPr lang="en-US" sz="2800" kern="1200" dirty="0"/>
        </a:p>
      </dsp:txBody>
      <dsp:txXfrm rot="-5400000">
        <a:off x="1" y="396694"/>
        <a:ext cx="788217" cy="337807"/>
      </dsp:txXfrm>
    </dsp:sp>
    <dsp:sp modelId="{8B6A4919-AE6E-4115-A737-32662FEDA11C}">
      <dsp:nvSpPr>
        <dsp:cNvPr id="0" name=""/>
        <dsp:cNvSpPr/>
      </dsp:nvSpPr>
      <dsp:spPr>
        <a:xfrm rot="5400000">
          <a:off x="2000742" y="-1209940"/>
          <a:ext cx="732300" cy="3157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In house execution capabilities</a:t>
          </a:r>
          <a:endParaRPr lang="en-US" sz="1600" kern="1200" dirty="0"/>
        </a:p>
      </dsp:txBody>
      <dsp:txXfrm rot="-5400000">
        <a:off x="788217" y="38333"/>
        <a:ext cx="3121602" cy="660804"/>
      </dsp:txXfrm>
    </dsp:sp>
    <dsp:sp modelId="{BF82B189-021D-4190-B75E-C4C64B10C5BF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</a:t>
          </a:r>
          <a:endParaRPr lang="en-US" sz="2800" kern="1200" dirty="0"/>
        </a:p>
      </dsp:txBody>
      <dsp:txXfrm rot="-5400000">
        <a:off x="1" y="1374296"/>
        <a:ext cx="788217" cy="337807"/>
      </dsp:txXfrm>
    </dsp:sp>
    <dsp:sp modelId="{C480BD0B-FE3B-4B97-A515-B24CDE8EC562}">
      <dsp:nvSpPr>
        <dsp:cNvPr id="0" name=""/>
        <dsp:cNvSpPr/>
      </dsp:nvSpPr>
      <dsp:spPr>
        <a:xfrm rot="5400000">
          <a:off x="2000934" y="-232530"/>
          <a:ext cx="731915" cy="3157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Ability to  manufacture own EHV cable / HV cable (which accounts for nearly 70% of its EPC project value) </a:t>
          </a:r>
          <a:endParaRPr lang="en-IN" sz="1500" kern="1200" dirty="0"/>
        </a:p>
      </dsp:txBody>
      <dsp:txXfrm rot="-5400000">
        <a:off x="788217" y="1015916"/>
        <a:ext cx="3121621" cy="660457"/>
      </dsp:txXfrm>
    </dsp:sp>
    <dsp:sp modelId="{C1DCEB1D-9A35-4275-A62D-95D99017221E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 dirty="0"/>
        </a:p>
      </dsp:txBody>
      <dsp:txXfrm rot="-5400000">
        <a:off x="1" y="2351898"/>
        <a:ext cx="788217" cy="337807"/>
      </dsp:txXfrm>
    </dsp:sp>
    <dsp:sp modelId="{92E88AC5-F99C-42EE-820A-C14D85EBAA0F}">
      <dsp:nvSpPr>
        <dsp:cNvPr id="0" name=""/>
        <dsp:cNvSpPr/>
      </dsp:nvSpPr>
      <dsp:spPr>
        <a:xfrm rot="5400000">
          <a:off x="2000934" y="745071"/>
          <a:ext cx="731915" cy="3157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Offer the entire range of products instrumentation cable, control cable and power cable</a:t>
          </a:r>
          <a:endParaRPr lang="en-IN" sz="1500" kern="1200" dirty="0"/>
        </a:p>
      </dsp:txBody>
      <dsp:txXfrm rot="-5400000">
        <a:off x="788217" y="1993518"/>
        <a:ext cx="3121621" cy="660457"/>
      </dsp:txXfrm>
    </dsp:sp>
    <dsp:sp modelId="{55A32CC7-CD1B-4912-B780-C67DCB4E7AE5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200" kern="1200" dirty="0"/>
        </a:p>
      </dsp:txBody>
      <dsp:txXfrm rot="-5400000">
        <a:off x="1" y="3329500"/>
        <a:ext cx="788217" cy="337807"/>
      </dsp:txXfrm>
    </dsp:sp>
    <dsp:sp modelId="{36186C5D-ABAC-4A8C-BB83-5CB249D89EBC}">
      <dsp:nvSpPr>
        <dsp:cNvPr id="0" name=""/>
        <dsp:cNvSpPr/>
      </dsp:nvSpPr>
      <dsp:spPr>
        <a:xfrm rot="5400000">
          <a:off x="2000934" y="1722673"/>
          <a:ext cx="731915" cy="3157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Strong marketing infrastructure and regional offices across all major cities in India </a:t>
          </a:r>
          <a:endParaRPr lang="en-IN" sz="1500" kern="1200" dirty="0"/>
        </a:p>
      </dsp:txBody>
      <dsp:txXfrm rot="-5400000">
        <a:off x="788217" y="2971120"/>
        <a:ext cx="3121621" cy="660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705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615" y="0"/>
            <a:ext cx="3057053" cy="4657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B7410-AE8A-4BFE-89CB-847264E811E6}" type="datetimeFigureOut">
              <a:rPr lang="en-US" smtClean="0"/>
              <a:pPr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5705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615" y="8841738"/>
            <a:ext cx="305705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580B0-EEBB-49AB-B705-A6C9C423C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61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7053" cy="46577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4615" y="0"/>
            <a:ext cx="3057053" cy="46577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8D0832-D9E0-47CF-8136-19BAA0E8FBA8}" type="datetimeFigureOut">
              <a:rPr lang="en-US"/>
              <a:pPr>
                <a:defRPr/>
              </a:pPr>
              <a:t>9/15/2018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6913"/>
            <a:ext cx="4656137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966" y="4422459"/>
            <a:ext cx="5641332" cy="4188778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57053" cy="4657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4615" y="8841738"/>
            <a:ext cx="3057053" cy="4657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8F5B4B-E9A9-4211-9099-E4DD81FF4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3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619533-E7AD-4265-ABED-C663981F2F10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0604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smtClean="0">
                <a:ea typeface="ＭＳ Ｐゴシック"/>
                <a:cs typeface="ＭＳ Ｐゴシック"/>
              </a:rPr>
              <a:t>Content</a:t>
            </a:r>
            <a:endParaRPr lang="en-US" b="1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 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Background information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Summary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Personal resources and goals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The product or service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The market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Sale and marketing plan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Management &amp; organisation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Development of the business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Budgets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Financial requirements</a:t>
            </a:r>
            <a:endParaRPr lang="en-US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ea typeface="ＭＳ Ｐゴシック"/>
                <a:cs typeface="ＭＳ Ｐゴシック"/>
              </a:rPr>
              <a:t>Appendices</a:t>
            </a: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9B07D-795E-4426-8212-FB9446F7926F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6961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D4D9E-A818-46BC-A6A4-2AE3DB657EB9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419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7FF18-846D-48AB-B081-E867B4E02FC9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59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1690AD-4BAA-41C7-A097-679BE6C87E77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777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16251"/>
          <a:stretch>
            <a:fillRect/>
          </a:stretch>
        </p:blipFill>
        <p:spPr bwMode="auto">
          <a:xfrm>
            <a:off x="2362200" y="3394075"/>
            <a:ext cx="1143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r="14951"/>
          <a:stretch>
            <a:fillRect/>
          </a:stretch>
        </p:blipFill>
        <p:spPr bwMode="auto">
          <a:xfrm>
            <a:off x="0" y="5695950"/>
            <a:ext cx="12080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r="14690"/>
          <a:stretch>
            <a:fillRect/>
          </a:stretch>
        </p:blipFill>
        <p:spPr bwMode="auto">
          <a:xfrm>
            <a:off x="5938838" y="4568825"/>
            <a:ext cx="12080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6277"/>
          <a:stretch>
            <a:fillRect/>
          </a:stretch>
        </p:blipFill>
        <p:spPr bwMode="auto">
          <a:xfrm>
            <a:off x="2362200" y="4572000"/>
            <a:ext cx="23764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1"/>
          <p:cNvSpPr>
            <a:spLocks noChangeArrowheads="1"/>
          </p:cNvSpPr>
          <p:nvPr/>
        </p:nvSpPr>
        <p:spPr bwMode="gray">
          <a:xfrm flipH="1">
            <a:off x="7183438" y="4570413"/>
            <a:ext cx="1171575" cy="11604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3"/>
          <p:cNvSpPr>
            <a:spLocks noChangeArrowheads="1"/>
          </p:cNvSpPr>
          <p:nvPr/>
        </p:nvSpPr>
        <p:spPr bwMode="gray">
          <a:xfrm flipH="1">
            <a:off x="4741863" y="4575175"/>
            <a:ext cx="1171575" cy="1155700"/>
          </a:xfrm>
          <a:prstGeom prst="rect">
            <a:avLst/>
          </a:prstGeom>
          <a:solidFill>
            <a:schemeClr val="accent1">
              <a:alpha val="66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Line 195"/>
          <p:cNvSpPr>
            <a:spLocks noChangeShapeType="1"/>
          </p:cNvSpPr>
          <p:nvPr/>
        </p:nvSpPr>
        <p:spPr bwMode="gray">
          <a:xfrm flipH="1">
            <a:off x="3529013" y="4570413"/>
            <a:ext cx="0" cy="23526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Line 197"/>
          <p:cNvSpPr>
            <a:spLocks noChangeShapeType="1"/>
          </p:cNvSpPr>
          <p:nvPr/>
        </p:nvSpPr>
        <p:spPr bwMode="gray">
          <a:xfrm flipH="1">
            <a:off x="2214563" y="5743575"/>
            <a:ext cx="25019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91"/>
          <p:cNvSpPr>
            <a:spLocks noChangeArrowheads="1"/>
          </p:cNvSpPr>
          <p:nvPr/>
        </p:nvSpPr>
        <p:spPr bwMode="gray">
          <a:xfrm flipH="1">
            <a:off x="1162050" y="4575175"/>
            <a:ext cx="1169988" cy="11557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pic>
        <p:nvPicPr>
          <p:cNvPr id="13" name="Picture 5" descr="\\Server\user\today\Services\Shobhit\Compan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55325"/>
            <a:ext cx="8686800" cy="320039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73" descr="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76200"/>
            <a:ext cx="328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34"/>
          <p:cNvGrpSpPr>
            <a:grpSpLocks/>
          </p:cNvGrpSpPr>
          <p:nvPr userDrawn="1"/>
        </p:nvGrpSpPr>
        <p:grpSpPr bwMode="auto">
          <a:xfrm>
            <a:off x="6373813" y="5875338"/>
            <a:ext cx="2616200" cy="852487"/>
            <a:chOff x="6374442" y="5875797"/>
            <a:chExt cx="2615183" cy="851578"/>
          </a:xfrm>
        </p:grpSpPr>
        <p:pic>
          <p:nvPicPr>
            <p:cNvPr id="16" name="Picture 8" descr="\\Server\user\today\Services\Shobhit\KEI Logo.wmf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2912" y="6015961"/>
              <a:ext cx="1636713" cy="71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F:\Desktop\KEI\PNG files\Superbrand.wmf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872" r="-3474" b="60916"/>
            <a:stretch>
              <a:fillRect/>
            </a:stretch>
          </p:blipFill>
          <p:spPr bwMode="auto">
            <a:xfrm>
              <a:off x="6374442" y="5875797"/>
              <a:ext cx="786384" cy="85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 rot="5400000">
              <a:off x="6875345" y="6371362"/>
              <a:ext cx="71202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3505200" y="35052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200" b="1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3048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 sz="1800" b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40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129ECD-3317-49ED-82A1-2A20750A2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6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8189E6-5509-4C43-8BB7-8EF9D74CB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86600" y="6096000"/>
            <a:ext cx="0" cy="762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5D1756-4DE3-48B0-AA56-30D8B8D7F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078EE8-95E2-4D6A-9A88-E7F13D415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1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C3B23F-F6A0-47A6-A9CC-026F8B577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9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86600" y="6096000"/>
            <a:ext cx="0" cy="76200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8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83AE16-3F5B-4BE3-9087-353A50E59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1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EC3288-51A4-41BE-B623-30A2F66A0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410325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B08121-E011-4622-8AC7-4538F22C8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\\Server\user\today\Services\Shobhit\Untitled-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/>
          <a:stretch>
            <a:fillRect/>
          </a:stretch>
        </p:blipFill>
        <p:spPr bwMode="auto">
          <a:xfrm>
            <a:off x="142875" y="296863"/>
            <a:ext cx="86868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43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96863" y="458788"/>
            <a:ext cx="678021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4267200"/>
            <a:ext cx="9144000" cy="2381256"/>
          </a:xfrm>
          <a:prstGeom prst="rect">
            <a:avLst/>
          </a:prstGeom>
          <a:gradFill>
            <a:gsLst>
              <a:gs pos="61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148949"/>
            <a:ext cx="990600" cy="667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25" y="6148949"/>
            <a:ext cx="1631950" cy="6958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105" charset="-128"/>
          <a:cs typeface="ＭＳ Ｐゴシック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5" charset="0"/>
          <a:ea typeface="ＭＳ Ｐゴシック" pitchFamily="-105" charset="-128"/>
          <a:cs typeface="ＭＳ Ｐゴシック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5" charset="0"/>
          <a:ea typeface="ＭＳ Ｐゴシック" pitchFamily="-105" charset="-128"/>
          <a:cs typeface="ＭＳ Ｐゴシック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5" charset="0"/>
          <a:ea typeface="ＭＳ Ｐゴシック" pitchFamily="-105" charset="-128"/>
          <a:cs typeface="ＭＳ Ｐゴシック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-105" charset="0"/>
          <a:ea typeface="ＭＳ Ｐゴシック" pitchFamily="-105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ＭＳ Ｐゴシック" pitchFamily="-10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gif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2.png"/><Relationship Id="rId12" Type="http://schemas.openxmlformats.org/officeDocument/2006/relationships/image" Target="../media/image6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3505200"/>
            <a:ext cx="4495800" cy="1066800"/>
          </a:xfrm>
        </p:spPr>
        <p:txBody>
          <a:bodyPr/>
          <a:lstStyle/>
          <a:p>
            <a:r>
              <a:rPr lang="en-US" dirty="0" smtClean="0"/>
              <a:t>KEI INDUSTRIES LIMITED</a:t>
            </a: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www.kei-ind.com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895975"/>
            <a:ext cx="142875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2"/>
          <p:cNvSpPr txBox="1">
            <a:spLocks noChangeArrowheads="1"/>
          </p:cNvSpPr>
          <p:nvPr/>
        </p:nvSpPr>
        <p:spPr bwMode="auto">
          <a:xfrm>
            <a:off x="609600" y="6172200"/>
            <a:ext cx="5410200" cy="309958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GB" sz="1400">
                <a:solidFill>
                  <a:srgbClr val="FFFFFF"/>
                </a:solidFill>
                <a:latin typeface="Calibri" pitchFamily="34" charset="0"/>
              </a:rPr>
              <a:t>In-house Testing Facilities for Testing EHV Cables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Key Strengths: Chopanki Unit</a:t>
            </a:r>
            <a:endParaRPr lang="en-US" dirty="0">
              <a:cs typeface="+mj-cs"/>
            </a:endParaRPr>
          </a:p>
        </p:txBody>
      </p:sp>
      <p:pic>
        <p:nvPicPr>
          <p:cNvPr id="21507" name="Picture 5" descr="IMG_08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IMG_08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533400" y="3962400"/>
            <a:ext cx="8001000" cy="309563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GB" sz="1400" dirty="0" err="1">
                <a:solidFill>
                  <a:srgbClr val="FFFFFF"/>
                </a:solidFill>
                <a:latin typeface="Calibri" pitchFamily="34" charset="0"/>
              </a:rPr>
              <a:t>Troester’s</a:t>
            </a:r>
            <a:r>
              <a:rPr lang="en-GB" sz="1400" dirty="0">
                <a:solidFill>
                  <a:srgbClr val="FFFFFF"/>
                </a:solidFill>
                <a:latin typeface="Calibri" pitchFamily="34" charset="0"/>
              </a:rPr>
              <a:t> CCV Line (Involving Dry Cure Dry Cool technology) For manufacturing EHV Cables Up to </a:t>
            </a:r>
            <a:r>
              <a:rPr lang="en-GB" sz="1400" dirty="0" smtClean="0">
                <a:solidFill>
                  <a:srgbClr val="FFFFFF"/>
                </a:solidFill>
                <a:latin typeface="Calibri" pitchFamily="34" charset="0"/>
              </a:rPr>
              <a:t>220 </a:t>
            </a:r>
            <a:r>
              <a:rPr lang="en-GB" sz="1400" dirty="0">
                <a:solidFill>
                  <a:srgbClr val="FFFFFF"/>
                </a:solidFill>
                <a:latin typeface="Calibri" pitchFamily="34" charset="0"/>
              </a:rPr>
              <a:t>kV </a:t>
            </a:r>
          </a:p>
        </p:txBody>
      </p:sp>
      <p:pic>
        <p:nvPicPr>
          <p:cNvPr id="21510" name="Picture 8" descr="IMG_07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IMG_077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Key Strengths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IN" sz="1400" dirty="0" smtClean="0">
                <a:cs typeface="+mn-cs"/>
              </a:rPr>
              <a:t>Equipped with an installed capacity of:</a:t>
            </a:r>
          </a:p>
          <a:p>
            <a:pPr lvl="1">
              <a:defRPr/>
            </a:pPr>
            <a:r>
              <a:rPr lang="en-IN" sz="1400" dirty="0" smtClean="0">
                <a:cs typeface="+mn-cs"/>
              </a:rPr>
              <a:t>900  </a:t>
            </a:r>
            <a:r>
              <a:rPr lang="en-IN" sz="1400" dirty="0" err="1" smtClean="0">
                <a:cs typeface="+mn-cs"/>
              </a:rPr>
              <a:t>kms</a:t>
            </a:r>
            <a:r>
              <a:rPr lang="en-IN" sz="1400" dirty="0" smtClean="0">
                <a:cs typeface="+mn-cs"/>
              </a:rPr>
              <a:t> of EHV Cables </a:t>
            </a:r>
          </a:p>
          <a:p>
            <a:pPr lvl="1">
              <a:defRPr/>
            </a:pPr>
            <a:r>
              <a:rPr lang="en-IN" sz="1400" dirty="0" smtClean="0">
                <a:cs typeface="+mn-cs"/>
              </a:rPr>
              <a:t>7500 </a:t>
            </a:r>
            <a:r>
              <a:rPr lang="en-IN" sz="1400" dirty="0" err="1" smtClean="0">
                <a:cs typeface="+mn-cs"/>
              </a:rPr>
              <a:t>kms</a:t>
            </a:r>
            <a:r>
              <a:rPr lang="en-IN" sz="1400" dirty="0" smtClean="0">
                <a:cs typeface="+mn-cs"/>
              </a:rPr>
              <a:t> of HT Cables</a:t>
            </a:r>
          </a:p>
          <a:p>
            <a:pPr lvl="1">
              <a:defRPr/>
            </a:pPr>
            <a:r>
              <a:rPr lang="en-IN" sz="1400" dirty="0">
                <a:cs typeface="+mn-cs"/>
              </a:rPr>
              <a:t>9</a:t>
            </a:r>
            <a:r>
              <a:rPr lang="en-IN" sz="1400" dirty="0" smtClean="0">
                <a:cs typeface="+mn-cs"/>
              </a:rPr>
              <a:t>4000 </a:t>
            </a:r>
            <a:r>
              <a:rPr lang="en-IN" sz="1400" dirty="0" err="1" smtClean="0">
                <a:cs typeface="+mn-cs"/>
              </a:rPr>
              <a:t>kms</a:t>
            </a:r>
            <a:r>
              <a:rPr lang="en-IN" sz="1400" dirty="0" smtClean="0">
                <a:cs typeface="+mn-cs"/>
              </a:rPr>
              <a:t> of LT </a:t>
            </a:r>
            <a:r>
              <a:rPr lang="en-IN" sz="1400" dirty="0">
                <a:cs typeface="+mn-cs"/>
              </a:rPr>
              <a:t>C</a:t>
            </a:r>
            <a:r>
              <a:rPr lang="en-IN" sz="1400" dirty="0" smtClean="0">
                <a:cs typeface="+mn-cs"/>
              </a:rPr>
              <a:t>ables</a:t>
            </a:r>
          </a:p>
          <a:p>
            <a:pPr lvl="1">
              <a:defRPr/>
            </a:pPr>
            <a:r>
              <a:rPr lang="en-US" sz="1400" dirty="0" smtClean="0">
                <a:cs typeface="+mn-cs"/>
              </a:rPr>
              <a:t>3600 </a:t>
            </a:r>
            <a:r>
              <a:rPr lang="en-US" sz="1400" dirty="0" err="1" smtClean="0">
                <a:cs typeface="+mn-cs"/>
              </a:rPr>
              <a:t>Kms</a:t>
            </a:r>
            <a:r>
              <a:rPr lang="en-US" sz="1400" dirty="0" smtClean="0">
                <a:cs typeface="+mn-cs"/>
              </a:rPr>
              <a:t> of Rubber Cable</a:t>
            </a:r>
            <a:endParaRPr lang="en-IN" sz="1400" dirty="0" smtClean="0">
              <a:cs typeface="+mn-cs"/>
            </a:endParaRPr>
          </a:p>
          <a:p>
            <a:pPr lvl="1">
              <a:defRPr/>
            </a:pPr>
            <a:r>
              <a:rPr lang="en-IN" sz="1400" dirty="0" smtClean="0">
                <a:cs typeface="+mn-cs"/>
              </a:rPr>
              <a:t>817000 km of Winding, Flexibles &amp; House Wires</a:t>
            </a:r>
          </a:p>
          <a:p>
            <a:pPr lvl="1">
              <a:defRPr/>
            </a:pPr>
            <a:r>
              <a:rPr lang="en-IN" sz="1400" dirty="0" smtClean="0">
                <a:cs typeface="+mn-cs"/>
              </a:rPr>
              <a:t>6000 MT of Stainless Steel Wire</a:t>
            </a:r>
          </a:p>
          <a:p>
            <a:pPr lvl="1">
              <a:defRPr/>
            </a:pPr>
            <a:r>
              <a:rPr lang="en-US" sz="1400" b="1" dirty="0" smtClean="0">
                <a:cs typeface="+mn-cs"/>
              </a:rPr>
              <a:t>During  Q1 F.Y. 2018-19 Capacity utilization is 76% in Cable division , HW/FW 81% and SS division  98%.</a:t>
            </a:r>
          </a:p>
          <a:p>
            <a:pPr lvl="1">
              <a:defRPr/>
            </a:pPr>
            <a:endParaRPr lang="en-US" sz="1400" dirty="0" smtClean="0">
              <a:cs typeface="+mn-cs"/>
            </a:endParaRPr>
          </a:p>
          <a:p>
            <a:pPr lvl="1"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US" sz="1400" dirty="0" smtClean="0">
                <a:cs typeface="+mn-cs"/>
              </a:rPr>
              <a:t>Strategically located manufacturing facilities at </a:t>
            </a:r>
            <a:r>
              <a:rPr lang="en-US" sz="1400" dirty="0" err="1" smtClean="0">
                <a:cs typeface="+mn-cs"/>
              </a:rPr>
              <a:t>Bhiwadi</a:t>
            </a:r>
            <a:r>
              <a:rPr lang="en-US" sz="1400" dirty="0" smtClean="0">
                <a:cs typeface="+mn-cs"/>
              </a:rPr>
              <a:t>, </a:t>
            </a:r>
            <a:r>
              <a:rPr lang="en-US" sz="1400" dirty="0" err="1" smtClean="0">
                <a:cs typeface="+mn-cs"/>
              </a:rPr>
              <a:t>Chopanki,Pathreri</a:t>
            </a:r>
            <a:r>
              <a:rPr lang="en-US" sz="1400" dirty="0" smtClean="0">
                <a:cs typeface="+mn-cs"/>
              </a:rPr>
              <a:t> and </a:t>
            </a:r>
            <a:r>
              <a:rPr lang="en-US" sz="1400" dirty="0" err="1" smtClean="0">
                <a:cs typeface="+mn-cs"/>
              </a:rPr>
              <a:t>Silvassa</a:t>
            </a:r>
            <a:r>
              <a:rPr lang="en-US" sz="1400" dirty="0" smtClean="0">
                <a:cs typeface="+mn-cs"/>
              </a:rPr>
              <a:t> results in servicing Institutional clients efficiently across the country</a:t>
            </a:r>
            <a:endParaRPr lang="en-US" sz="2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Key Strengths</a:t>
            </a:r>
            <a:endParaRPr lang="en-US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4325" y="1600200"/>
            <a:ext cx="7915275" cy="4525963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3"/>
              <a:defRPr/>
            </a:pPr>
            <a:r>
              <a:rPr lang="en-IN" sz="1400" b="1" dirty="0" smtClean="0">
                <a:cs typeface="+mn-cs"/>
              </a:rPr>
              <a:t>Commitment to quality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Adherence  to the most stringent quality standards laid down by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1400" dirty="0" smtClean="0">
                <a:cs typeface="+mn-cs"/>
              </a:rPr>
              <a:t>	Vindicating the </a:t>
            </a:r>
            <a:r>
              <a:rPr lang="en-GB" sz="1400" dirty="0" smtClean="0">
                <a:solidFill>
                  <a:srgbClr val="000000"/>
                </a:solidFill>
                <a:cs typeface="+mn-cs"/>
              </a:rPr>
              <a:t>KEI’s superior production process, technology and quality products</a:t>
            </a:r>
            <a:r>
              <a:rPr lang="en-US" sz="1400" dirty="0" smtClean="0">
                <a:cs typeface="+mn-cs"/>
              </a:rPr>
              <a:t> </a:t>
            </a: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IN" sz="1400" dirty="0" smtClean="0">
              <a:cs typeface="+mn-cs"/>
            </a:endParaRPr>
          </a:p>
          <a:p>
            <a:pPr eaLnBrk="1" hangingPunct="1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4"/>
              <a:defRPr/>
            </a:pPr>
            <a:r>
              <a:rPr lang="en-IN" sz="1400" b="1" dirty="0" smtClean="0">
                <a:cs typeface="+mn-cs"/>
              </a:rPr>
              <a:t>Strong research capabilities </a:t>
            </a:r>
          </a:p>
          <a:p>
            <a:pPr lvl="1" eaLnBrk="1" hangingPunct="1">
              <a:defRPr/>
            </a:pPr>
            <a:r>
              <a:rPr lang="en-IN" sz="1400" dirty="0" smtClean="0">
                <a:cs typeface="+mn-cs"/>
              </a:rPr>
              <a:t> Constantly enhancing product portfolio by investing in R&amp;D</a:t>
            </a:r>
          </a:p>
          <a:p>
            <a:pPr lvl="1" eaLnBrk="1" hangingPunct="1">
              <a:defRPr/>
            </a:pPr>
            <a:r>
              <a:rPr lang="en-IN" sz="1400" dirty="0" smtClean="0">
                <a:cs typeface="+mn-cs"/>
              </a:rPr>
              <a:t>Results in niche product offerings</a:t>
            </a:r>
          </a:p>
          <a:p>
            <a:pPr lvl="1" eaLnBrk="1" hangingPunct="1">
              <a:defRPr/>
            </a:pPr>
            <a:r>
              <a:rPr lang="en-IN" sz="1400" dirty="0" smtClean="0">
                <a:cs typeface="+mn-cs"/>
              </a:rPr>
              <a:t>Ability to customize solutions for clients</a:t>
            </a:r>
          </a:p>
          <a:p>
            <a:pPr lvl="1" eaLnBrk="1" hangingPunct="1">
              <a:defRPr/>
            </a:pPr>
            <a:r>
              <a:rPr lang="en-IN" sz="1400" dirty="0" smtClean="0">
                <a:cs typeface="+mn-cs"/>
              </a:rPr>
              <a:t>Expertise to manufacture specialty cables including braided cables, fire survival and zero halogen cables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1143000" y="2071688"/>
            <a:ext cx="5000625" cy="1643062"/>
            <a:chOff x="1143000" y="2071048"/>
            <a:chExt cx="5000625" cy="1643702"/>
          </a:xfrm>
        </p:grpSpPr>
        <p:pic>
          <p:nvPicPr>
            <p:cNvPr id="23557" name="Object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410"/>
            <a:stretch>
              <a:fillRect/>
            </a:stretch>
          </p:blipFill>
          <p:spPr bwMode="auto">
            <a:xfrm>
              <a:off x="1143000" y="2214563"/>
              <a:ext cx="5000625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2" descr="C:\Documents and Settings\shobhitm\Desktop\Catalogue all produc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2" t="2884" r="34822" b="92068"/>
            <a:stretch>
              <a:fillRect/>
            </a:stretch>
          </p:blipFill>
          <p:spPr bwMode="auto">
            <a:xfrm>
              <a:off x="3927144" y="2071048"/>
              <a:ext cx="1262416" cy="63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Key Strengths</a:t>
            </a:r>
            <a:endParaRPr lang="en-US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5"/>
              <a:defRPr/>
            </a:pPr>
            <a:r>
              <a:rPr lang="en-US" sz="1400" b="1" dirty="0" smtClean="0">
                <a:cs typeface="+mn-cs"/>
              </a:rPr>
              <a:t>Climbing up the value spectrum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Commercial Production of EHV cable &amp; 400 KV Cable under testing after trial production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Result in pre-qualifying KEI to participate in large utility tenders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Firm impetus to its turnkey EPC business, which consumes significant portion of EHV cables &amp; HT , LT Cable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Backward integration through in house PVC/XLPE Compound Manufacturing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1400" dirty="0" smtClean="0">
              <a:cs typeface="+mn-cs"/>
            </a:endParaRPr>
          </a:p>
          <a:p>
            <a:pPr lvl="1">
              <a:lnSpc>
                <a:spcPct val="150000"/>
              </a:lnSpc>
              <a:buFont typeface="Arial" pitchFamily="34" charset="0"/>
              <a:buNone/>
              <a:defRPr/>
            </a:pPr>
            <a:endParaRPr lang="en-US" sz="1400" dirty="0" smtClean="0">
              <a:cs typeface="+mn-cs"/>
            </a:endParaRP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6"/>
              <a:defRPr/>
            </a:pPr>
            <a:r>
              <a:rPr lang="en-US" sz="1400" b="1" dirty="0" smtClean="0">
                <a:cs typeface="+mn-cs"/>
              </a:rPr>
              <a:t>Establishing presence in the retail segment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Building awareness as a brand in house wires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Embarked upon aggressive marketing through various brand promotion activities through various communication channels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KEI aims to dominate retail trade with visibility &amp; presence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cs typeface="+mj-cs"/>
              </a:rPr>
              <a:t>Key Strengths</a:t>
            </a:r>
            <a:endParaRPr lang="en-GB" b="1" dirty="0">
              <a:cs typeface="+mj-cs"/>
            </a:endParaRPr>
          </a:p>
        </p:txBody>
      </p:sp>
      <p:sp>
        <p:nvSpPr>
          <p:cNvPr id="13" name="Rektangel med enkelt afrundet hjørne 11"/>
          <p:cNvSpPr/>
          <p:nvPr/>
        </p:nvSpPr>
        <p:spPr>
          <a:xfrm rot="10800000" flipH="1">
            <a:off x="752485" y="1757546"/>
            <a:ext cx="3499154" cy="2493819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4106" name="TextBox 66"/>
          <p:cNvSpPr txBox="1">
            <a:spLocks noChangeArrowheads="1"/>
          </p:cNvSpPr>
          <p:nvPr/>
        </p:nvSpPr>
        <p:spPr bwMode="auto">
          <a:xfrm>
            <a:off x="895350" y="1909763"/>
            <a:ext cx="3355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7"/>
              <a:defRPr/>
            </a:pPr>
            <a:r>
              <a:rPr lang="en-US" sz="1400" b="1" dirty="0">
                <a:latin typeface="Calibri" pitchFamily="34" charset="0"/>
              </a:rPr>
              <a:t>Well entrenched distribution network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alibri" pitchFamily="34" charset="0"/>
              </a:rPr>
              <a:t>         The sales </a:t>
            </a:r>
            <a:r>
              <a:rPr lang="en-IN" sz="1400" dirty="0">
                <a:latin typeface="Calibri" pitchFamily="34" charset="0"/>
              </a:rPr>
              <a:t> &amp; distribution  network 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latin typeface="Calibri" pitchFamily="34" charset="0"/>
              </a:rPr>
              <a:t>          KEI covers all major metros, Tier I 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latin typeface="Calibri" pitchFamily="34" charset="0"/>
              </a:rPr>
              <a:t>          Tier II cities to serve its esteemed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dirty="0">
                <a:latin typeface="Calibri" pitchFamily="34" charset="0"/>
              </a:rPr>
              <a:t>          customers</a:t>
            </a:r>
            <a:r>
              <a:rPr lang="en-US" sz="1400" dirty="0"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          Strong Order Book Position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</a:rPr>
              <a:t>          Rs. </a:t>
            </a:r>
            <a:r>
              <a:rPr lang="en-US" sz="1400" b="1" dirty="0" smtClean="0">
                <a:latin typeface="Calibri" pitchFamily="34" charset="0"/>
              </a:rPr>
              <a:t>2599Crore      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5607" name="Picture 4" descr="\\Server\user\today\Services\Shobhit\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417638"/>
            <a:ext cx="50355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Server\user\today\Services\Shobhit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79538"/>
            <a:ext cx="52578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cs typeface="+mj-cs"/>
              </a:rPr>
              <a:t>Key Strengths</a:t>
            </a:r>
            <a:endParaRPr lang="en-GB" b="1" dirty="0">
              <a:cs typeface="+mj-cs"/>
            </a:endParaRPr>
          </a:p>
        </p:txBody>
      </p:sp>
      <p:sp>
        <p:nvSpPr>
          <p:cNvPr id="13" name="Rektangel med enkelt afrundet hjørne 11"/>
          <p:cNvSpPr/>
          <p:nvPr/>
        </p:nvSpPr>
        <p:spPr>
          <a:xfrm rot="10800000" flipH="1">
            <a:off x="381000" y="1600200"/>
            <a:ext cx="3499154" cy="2493819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4106" name="TextBox 66"/>
          <p:cNvSpPr txBox="1">
            <a:spLocks noChangeArrowheads="1"/>
          </p:cNvSpPr>
          <p:nvPr/>
        </p:nvSpPr>
        <p:spPr bwMode="auto">
          <a:xfrm>
            <a:off x="523875" y="1771650"/>
            <a:ext cx="3355975" cy="203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8"/>
              <a:defRPr/>
            </a:pPr>
            <a:r>
              <a:rPr lang="en-IN" sz="1400" b="1" dirty="0">
                <a:latin typeface="Calibri" pitchFamily="34" charset="0"/>
              </a:rPr>
              <a:t>Growing presence in exports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IN" sz="1400" dirty="0">
                <a:latin typeface="Calibri" pitchFamily="34" charset="0"/>
              </a:rPr>
              <a:t>	Established extensive international footprints across 45 </a:t>
            </a:r>
            <a:r>
              <a:rPr lang="en-IN" sz="1400" dirty="0" smtClean="0">
                <a:latin typeface="Calibri" pitchFamily="34" charset="0"/>
              </a:rPr>
              <a:t>countries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 smtClean="0">
                <a:latin typeface="Calibri" pitchFamily="34" charset="0"/>
              </a:rPr>
              <a:t>      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        Strong order book for exports of Rs. 195 Crore</a:t>
            </a:r>
            <a:endParaRPr lang="en-IN" sz="1400" dirty="0">
              <a:latin typeface="Calibri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IN" sz="1400" b="1" dirty="0" smtClean="0">
                <a:latin typeface="Calibri" pitchFamily="34" charset="0"/>
              </a:rPr>
              <a:t>         </a:t>
            </a:r>
            <a:endParaRPr lang="en-IN" sz="1400" b="1" dirty="0">
              <a:latin typeface="Calibri" pitchFamily="34" charset="0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Industry Prospects</a:t>
            </a:r>
            <a:endParaRPr lang="en-US" dirty="0">
              <a:cs typeface="+mj-cs"/>
            </a:endParaRP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z="1400" dirty="0" smtClean="0"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IN" sz="1400" dirty="0" smtClean="0">
                <a:ea typeface="ＭＳ Ｐゴシック"/>
              </a:rPr>
              <a:t>Global cable market reached USD 176 billion in 2013 demonstrating a CAGR of 4.7% from 2003 to 2013 </a:t>
            </a:r>
          </a:p>
          <a:p>
            <a:pPr>
              <a:lnSpc>
                <a:spcPct val="150000"/>
              </a:lnSpc>
            </a:pPr>
            <a:r>
              <a:rPr lang="en-IN" sz="1400" dirty="0" smtClean="0">
                <a:ea typeface="ＭＳ Ｐゴシック"/>
              </a:rPr>
              <a:t>Cable market in India was estimated at USD 3 billion in 2013, increasing at a CAGR of over 10%</a:t>
            </a:r>
          </a:p>
          <a:p>
            <a:pPr>
              <a:lnSpc>
                <a:spcPct val="150000"/>
              </a:lnSpc>
            </a:pPr>
            <a:r>
              <a:rPr lang="en-IN" sz="1400" dirty="0" smtClean="0">
                <a:ea typeface="ＭＳ Ｐゴシック"/>
              </a:rPr>
              <a:t>Size of High Voltage cable &gt; 132 kV is estimated at USD 300 million</a:t>
            </a:r>
          </a:p>
          <a:p>
            <a:pPr>
              <a:lnSpc>
                <a:spcPct val="150000"/>
              </a:lnSpc>
            </a:pPr>
            <a:r>
              <a:rPr lang="en-IN" sz="1400" dirty="0" smtClean="0">
                <a:ea typeface="ＭＳ Ｐゴシック"/>
              </a:rPr>
              <a:t>Size of MV cable(11kV to 66kV ) and LV cable is estimated at USD 900 million &amp; USD 1.8 billion respectively</a:t>
            </a:r>
            <a:endParaRPr lang="en-US" sz="1400" dirty="0" smtClean="0">
              <a:ea typeface="ＭＳ Ｐゴシック"/>
            </a:endParaRPr>
          </a:p>
          <a:p>
            <a:pPr>
              <a:lnSpc>
                <a:spcPct val="150000"/>
              </a:lnSpc>
            </a:pPr>
            <a:r>
              <a:rPr lang="en-US" sz="1400" dirty="0" smtClean="0">
                <a:ea typeface="ＭＳ Ｐゴシック"/>
              </a:rPr>
              <a:t>Size of house / building wires is conservatively estimated at USD 800 million Planned addition in 12</a:t>
            </a:r>
            <a:r>
              <a:rPr lang="en-US" sz="1400" baseline="30000" dirty="0" smtClean="0">
                <a:ea typeface="ＭＳ Ｐゴシック"/>
              </a:rPr>
              <a:t>th</a:t>
            </a:r>
            <a:r>
              <a:rPr lang="en-US" sz="1400" dirty="0" smtClean="0">
                <a:ea typeface="ＭＳ Ｐゴシック"/>
              </a:rPr>
              <a:t> five year plan - Generation capacity of 78,700  MV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ea typeface="ＭＳ Ｐゴシック"/>
              </a:rPr>
              <a:t>Target  of 85,000 MV capacity addition in 12</a:t>
            </a:r>
            <a:r>
              <a:rPr lang="en-US" sz="1400" baseline="30000" dirty="0" smtClean="0">
                <a:ea typeface="ＭＳ Ｐゴシック"/>
              </a:rPr>
              <a:t>th</a:t>
            </a:r>
            <a:r>
              <a:rPr lang="en-US" sz="1400" dirty="0" smtClean="0">
                <a:ea typeface="ＭＳ Ｐゴシック"/>
              </a:rPr>
              <a:t> five year plan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ea typeface="ＭＳ Ｐゴシック"/>
              </a:rPr>
              <a:t>Distribution Targets include electrification of 100,00 villages </a:t>
            </a:r>
            <a:endParaRPr lang="en-IN" sz="1400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cs typeface="+mj-cs"/>
              </a:rPr>
              <a:t>Industry Prospects</a:t>
            </a:r>
            <a:endParaRPr lang="en-GB" b="1" dirty="0">
              <a:cs typeface="+mj-cs"/>
            </a:endParaRPr>
          </a:p>
        </p:txBody>
      </p:sp>
      <p:sp>
        <p:nvSpPr>
          <p:cNvPr id="2867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z="1400" b="1" dirty="0" smtClean="0">
                <a:ea typeface="ＭＳ Ｐゴシック"/>
              </a:rPr>
              <a:t>Indian Power Sector</a:t>
            </a:r>
            <a:endParaRPr lang="en-US" sz="1400" dirty="0" smtClean="0">
              <a:ea typeface="ＭＳ Ｐゴシック"/>
            </a:endParaRPr>
          </a:p>
          <a:p>
            <a:r>
              <a:rPr lang="en-US" sz="1400" dirty="0" smtClean="0">
                <a:ea typeface="ＭＳ Ｐゴシック"/>
              </a:rPr>
              <a:t>Additional capacity of 85000 MV of Power capacities required in next 6 </a:t>
            </a:r>
            <a:r>
              <a:rPr lang="en-US" sz="1400" dirty="0" err="1" smtClean="0">
                <a:ea typeface="ＭＳ Ｐゴシック"/>
              </a:rPr>
              <a:t>yrs</a:t>
            </a:r>
            <a:endParaRPr lang="en-US" sz="1400" dirty="0" smtClean="0">
              <a:ea typeface="ＭＳ Ｐゴシック"/>
            </a:endParaRPr>
          </a:p>
          <a:p>
            <a:r>
              <a:rPr lang="en-US" sz="1400" dirty="0" smtClean="0">
                <a:ea typeface="ＭＳ Ｐゴシック"/>
              </a:rPr>
              <a:t>Major policy investment initiative to achieve this growth</a:t>
            </a:r>
          </a:p>
          <a:p>
            <a:r>
              <a:rPr lang="en-US" sz="1400" dirty="0" smtClean="0">
                <a:ea typeface="ＭＳ Ｐゴシック"/>
              </a:rPr>
              <a:t>Thrust on Non-conventional energy like Wind Power, Solar </a:t>
            </a:r>
          </a:p>
          <a:p>
            <a:r>
              <a:rPr lang="en-US" sz="1400" dirty="0" smtClean="0">
                <a:ea typeface="ＭＳ Ｐゴシック"/>
              </a:rPr>
              <a:t>Total Investments of over USD 165 billion in Generation, Transmission &amp; Distribution</a:t>
            </a:r>
          </a:p>
          <a:p>
            <a:r>
              <a:rPr lang="en-US" sz="1400" dirty="0" smtClean="0">
                <a:ea typeface="ＭＳ Ｐゴシック"/>
              </a:rPr>
              <a:t>Additional Cable Demand of USD 9 billion from this sector likely in next 6 </a:t>
            </a:r>
            <a:r>
              <a:rPr lang="en-US" sz="1400" dirty="0" err="1" smtClean="0">
                <a:ea typeface="ＭＳ Ｐゴシック"/>
              </a:rPr>
              <a:t>yrs</a:t>
            </a:r>
            <a:endParaRPr lang="en-US" sz="1400" dirty="0" smtClean="0">
              <a:ea typeface="ＭＳ Ｐゴシック"/>
            </a:endParaRPr>
          </a:p>
          <a:p>
            <a:endParaRPr lang="en-US" sz="1400" dirty="0" smtClean="0">
              <a:ea typeface="ＭＳ Ｐゴシック"/>
            </a:endParaRPr>
          </a:p>
          <a:p>
            <a:endParaRPr lang="en-US" sz="1400" dirty="0" smtClean="0">
              <a:ea typeface="ＭＳ Ｐゴシック"/>
            </a:endParaRPr>
          </a:p>
        </p:txBody>
      </p:sp>
      <p:sp>
        <p:nvSpPr>
          <p:cNvPr id="2867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113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400" b="1" dirty="0" smtClean="0">
                <a:ea typeface="ＭＳ Ｐゴシック"/>
              </a:rPr>
              <a:t>Industrial Expansion</a:t>
            </a:r>
            <a:endParaRPr lang="en-US" sz="1400" dirty="0" smtClean="0">
              <a:ea typeface="ＭＳ Ｐゴシック"/>
            </a:endParaRPr>
          </a:p>
          <a:p>
            <a:r>
              <a:rPr lang="en-US" sz="1400" dirty="0" smtClean="0">
                <a:ea typeface="ＭＳ Ｐゴシック"/>
              </a:rPr>
              <a:t>6-8% GDP growth momentum encouraging large investments in Industrial Sector</a:t>
            </a:r>
          </a:p>
          <a:p>
            <a:r>
              <a:rPr lang="en-US" sz="1400" dirty="0" smtClean="0">
                <a:ea typeface="ＭＳ Ｐゴシック"/>
              </a:rPr>
              <a:t>Major expansion in Sectors like Steel, Cement, Oil &amp; Gas, Energy, Automobiles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648200" y="3159125"/>
            <a:ext cx="40386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IN" sz="1400" b="1" dirty="0">
                <a:latin typeface="Calibri" pitchFamily="34" charset="0"/>
              </a:rPr>
              <a:t>Infrastructure, Housing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IN" sz="1400" dirty="0">
                <a:latin typeface="Calibri" pitchFamily="34" charset="0"/>
              </a:rPr>
              <a:t>Major investments planned in Highways, Ports, Airports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IN" sz="1400" dirty="0">
                <a:latin typeface="Calibri" pitchFamily="34" charset="0"/>
              </a:rPr>
              <a:t>SEZs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IN" sz="1400" dirty="0">
                <a:latin typeface="Calibri" pitchFamily="34" charset="0"/>
              </a:rPr>
              <a:t>Rapid growth in Housing, IT Parks, Hotels, Shopping Malls, BPOs</a:t>
            </a:r>
          </a:p>
        </p:txBody>
      </p:sp>
      <p:sp>
        <p:nvSpPr>
          <p:cNvPr id="28678" name="Content Placeholder 2"/>
          <p:cNvSpPr txBox="1">
            <a:spLocks/>
          </p:cNvSpPr>
          <p:nvPr/>
        </p:nvSpPr>
        <p:spPr bwMode="auto">
          <a:xfrm>
            <a:off x="1357313" y="5132388"/>
            <a:ext cx="6357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IN" sz="2000" b="1">
                <a:latin typeface="Calibri" pitchFamily="34" charset="0"/>
              </a:rPr>
              <a:t>Strong growth prospects for Cable demand in the Country</a:t>
            </a:r>
          </a:p>
          <a:p>
            <a:pPr eaLnBrk="1" hangingPunct="1">
              <a:spcBef>
                <a:spcPct val="20000"/>
              </a:spcBef>
            </a:pPr>
            <a:endParaRPr lang="en-IN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Industry Prospects</a:t>
            </a:r>
            <a:endParaRPr lang="en-US" dirty="0">
              <a:cs typeface="+mj-cs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457200" y="1562100"/>
          <a:ext cx="8229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r:id="rId3" imgW="20771429" imgH="13800000" progId="">
                  <p:embed/>
                </p:oleObj>
              </mc:Choice>
              <mc:Fallback>
                <p:oleObj r:id="rId3" imgW="20771429" imgH="138000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62100"/>
                        <a:ext cx="8229600" cy="445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cs typeface="+mj-cs"/>
              </a:rPr>
              <a:t>Growth Drivers</a:t>
            </a:r>
            <a:endParaRPr lang="en-GB" b="1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86725" cy="3814763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1400" b="1" dirty="0" smtClean="0">
                <a:cs typeface="+mn-cs"/>
              </a:rPr>
              <a:t>Power &amp; Infrastructure</a:t>
            </a:r>
            <a:endParaRPr lang="en-IN" sz="1400" b="1" dirty="0" smtClean="0"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Infrastructure spending  estimated at USD 1 trillion in the next five years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Estimated FDI in Infrastructure sector is USD 250 billion while USD 750 billion is expected to be mobilized locally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 Demand for cables estimated at  USD 3 billion (including EHV, MV and LV cables) used for transmission and distribution purposes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endParaRPr lang="en-IN" sz="1400" b="1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1400" b="1" dirty="0" smtClean="0">
                <a:cs typeface="+mn-cs"/>
              </a:rPr>
              <a:t>EPC</a:t>
            </a:r>
            <a:endParaRPr lang="en-IN" sz="1400" b="1" dirty="0" smtClean="0"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EPC industry is projected to be a multi-billion-dollar industry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On the threshold of exponential growth due to gigantic scale of infrastructure opportunities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Industry estimates suggest, for every rupee invested in power generation capacity, almost 60% is invested in equipment and EPC work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Consumption of cables in turkey EPC power project account for nearly 25% of the total project cost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ktangel med enkelt afrundet hjørne 11"/>
          <p:cNvSpPr/>
          <p:nvPr/>
        </p:nvSpPr>
        <p:spPr>
          <a:xfrm rot="10800000" flipH="1">
            <a:off x="2362200" y="1524000"/>
            <a:ext cx="4114800" cy="4802277"/>
          </a:xfrm>
          <a:prstGeom prst="round1Rect">
            <a:avLst>
              <a:gd name="adj" fmla="val 859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3080" name="TextBox 3"/>
          <p:cNvSpPr txBox="1">
            <a:spLocks noChangeArrowheads="1"/>
          </p:cNvSpPr>
          <p:nvPr/>
        </p:nvSpPr>
        <p:spPr bwMode="auto">
          <a:xfrm>
            <a:off x="2774160" y="1664783"/>
            <a:ext cx="3417319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Major Highlights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About Us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 Key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Strengths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Industry Prospects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Growth Drivers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Business Overview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Future Outlook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Financials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Share Holding Pattern</a:t>
            </a: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pPr marL="228600" indent="-22860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5366" name="Gruppe 91"/>
          <p:cNvGrpSpPr>
            <a:grpSpLocks/>
          </p:cNvGrpSpPr>
          <p:nvPr/>
        </p:nvGrpSpPr>
        <p:grpSpPr bwMode="auto">
          <a:xfrm>
            <a:off x="2553804" y="3086325"/>
            <a:ext cx="278154" cy="249517"/>
            <a:chOff x="1071835" y="2837066"/>
            <a:chExt cx="1427572" cy="1496943"/>
          </a:xfrm>
        </p:grpSpPr>
        <p:sp>
          <p:nvSpPr>
            <p:cNvPr id="53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C0FF4D"/>
                </a:gs>
                <a:gs pos="100000">
                  <a:srgbClr val="769535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769535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4" name="Ellipse 45"/>
            <p:cNvSpPr/>
            <p:nvPr/>
          </p:nvSpPr>
          <p:spPr bwMode="auto">
            <a:xfrm>
              <a:off x="1285047" y="2837066"/>
              <a:ext cx="1028961" cy="769552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5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367" name="Gruppe 91"/>
          <p:cNvGrpSpPr>
            <a:grpSpLocks/>
          </p:cNvGrpSpPr>
          <p:nvPr/>
        </p:nvGrpSpPr>
        <p:grpSpPr bwMode="auto">
          <a:xfrm>
            <a:off x="2553804" y="2239375"/>
            <a:ext cx="278154" cy="235459"/>
            <a:chOff x="1071835" y="2920232"/>
            <a:chExt cx="1427572" cy="1413777"/>
          </a:xfrm>
        </p:grpSpPr>
        <p:sp>
          <p:nvSpPr>
            <p:cNvPr id="57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74F4FF"/>
                </a:gs>
                <a:gs pos="100000">
                  <a:srgbClr val="208ECD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081BE">
                  <a:lumMod val="75000"/>
                </a:srgb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8" name="Ellipse 45"/>
            <p:cNvSpPr/>
            <p:nvPr/>
          </p:nvSpPr>
          <p:spPr bwMode="auto">
            <a:xfrm>
              <a:off x="1285047" y="2951880"/>
              <a:ext cx="1028961" cy="77019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9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368" name="Gruppe 91"/>
          <p:cNvGrpSpPr>
            <a:grpSpLocks/>
          </p:cNvGrpSpPr>
          <p:nvPr/>
        </p:nvGrpSpPr>
        <p:grpSpPr bwMode="auto">
          <a:xfrm>
            <a:off x="2553804" y="3555486"/>
            <a:ext cx="278154" cy="233703"/>
            <a:chOff x="1071835" y="2920232"/>
            <a:chExt cx="1427572" cy="1413777"/>
          </a:xfrm>
        </p:grpSpPr>
        <p:sp>
          <p:nvSpPr>
            <p:cNvPr id="61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2" name="Ellipse 45"/>
            <p:cNvSpPr/>
            <p:nvPr/>
          </p:nvSpPr>
          <p:spPr bwMode="auto">
            <a:xfrm>
              <a:off x="1285047" y="2952125"/>
              <a:ext cx="1028961" cy="76535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3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369" name="Gruppe 91"/>
          <p:cNvGrpSpPr>
            <a:grpSpLocks/>
          </p:cNvGrpSpPr>
          <p:nvPr/>
        </p:nvGrpSpPr>
        <p:grpSpPr bwMode="auto">
          <a:xfrm>
            <a:off x="2553804" y="4003563"/>
            <a:ext cx="278154" cy="235459"/>
            <a:chOff x="1071835" y="2920232"/>
            <a:chExt cx="1427572" cy="1413777"/>
          </a:xfrm>
        </p:grpSpPr>
        <p:sp>
          <p:nvSpPr>
            <p:cNvPr id="69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1DFDFF"/>
                </a:gs>
                <a:gs pos="100000">
                  <a:srgbClr val="0C9799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0C9799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0" name="Ellipse 45"/>
            <p:cNvSpPr/>
            <p:nvPr/>
          </p:nvSpPr>
          <p:spPr bwMode="auto">
            <a:xfrm>
              <a:off x="1285047" y="2951880"/>
              <a:ext cx="1028961" cy="75964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1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370" name="Gruppe 91"/>
          <p:cNvGrpSpPr>
            <a:grpSpLocks/>
          </p:cNvGrpSpPr>
          <p:nvPr/>
        </p:nvGrpSpPr>
        <p:grpSpPr bwMode="auto">
          <a:xfrm>
            <a:off x="2553804" y="1777241"/>
            <a:ext cx="278154" cy="235459"/>
            <a:chOff x="1071835" y="2920232"/>
            <a:chExt cx="1427572" cy="1413777"/>
          </a:xfrm>
        </p:grpSpPr>
        <p:sp>
          <p:nvSpPr>
            <p:cNvPr id="73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4" name="Ellipse 45"/>
            <p:cNvSpPr/>
            <p:nvPr/>
          </p:nvSpPr>
          <p:spPr bwMode="auto">
            <a:xfrm>
              <a:off x="1285047" y="2951887"/>
              <a:ext cx="1028961" cy="75964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5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371" name="Gruppe 91"/>
          <p:cNvGrpSpPr>
            <a:grpSpLocks/>
          </p:cNvGrpSpPr>
          <p:nvPr/>
        </p:nvGrpSpPr>
        <p:grpSpPr bwMode="auto">
          <a:xfrm>
            <a:off x="2553804" y="2673392"/>
            <a:ext cx="278154" cy="233703"/>
            <a:chOff x="1071835" y="2920232"/>
            <a:chExt cx="1427572" cy="1413777"/>
          </a:xfrm>
        </p:grpSpPr>
        <p:sp>
          <p:nvSpPr>
            <p:cNvPr id="77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800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800000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8" name="Ellipse 45"/>
            <p:cNvSpPr/>
            <p:nvPr/>
          </p:nvSpPr>
          <p:spPr bwMode="auto">
            <a:xfrm>
              <a:off x="1285047" y="2952125"/>
              <a:ext cx="1028961" cy="76535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9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372" name="Gruppe 91"/>
          <p:cNvGrpSpPr>
            <a:grpSpLocks/>
          </p:cNvGrpSpPr>
          <p:nvPr/>
        </p:nvGrpSpPr>
        <p:grpSpPr bwMode="auto">
          <a:xfrm>
            <a:off x="2553804" y="4425281"/>
            <a:ext cx="278154" cy="233702"/>
            <a:chOff x="1071835" y="2920232"/>
            <a:chExt cx="1427572" cy="1413777"/>
          </a:xfrm>
        </p:grpSpPr>
        <p:sp>
          <p:nvSpPr>
            <p:cNvPr id="81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FF6600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2" name="Ellipse 45"/>
            <p:cNvSpPr/>
            <p:nvPr/>
          </p:nvSpPr>
          <p:spPr bwMode="auto">
            <a:xfrm>
              <a:off x="1285047" y="3026531"/>
              <a:ext cx="1028961" cy="77598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3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15373" name="Gruppe 91"/>
          <p:cNvGrpSpPr>
            <a:grpSpLocks/>
          </p:cNvGrpSpPr>
          <p:nvPr/>
        </p:nvGrpSpPr>
        <p:grpSpPr bwMode="auto">
          <a:xfrm>
            <a:off x="2542967" y="4880384"/>
            <a:ext cx="278154" cy="235459"/>
            <a:chOff x="1071835" y="2920232"/>
            <a:chExt cx="1427572" cy="1413777"/>
          </a:xfrm>
        </p:grpSpPr>
        <p:sp>
          <p:nvSpPr>
            <p:cNvPr id="89" name="Ellipse 44"/>
            <p:cNvSpPr/>
            <p:nvPr/>
          </p:nvSpPr>
          <p:spPr bwMode="auto">
            <a:xfrm rot="21052097">
              <a:off x="1085754" y="2920232"/>
              <a:ext cx="1413653" cy="1413777"/>
            </a:xfrm>
            <a:prstGeom prst="ellipse">
              <a:avLst/>
            </a:prstGeom>
            <a:gradFill flip="none" rotWithShape="1">
              <a:gsLst>
                <a:gs pos="0">
                  <a:srgbClr val="FB75F2"/>
                </a:gs>
                <a:gs pos="100000">
                  <a:srgbClr val="991887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rgbClr val="991887"/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0" name="Ellipse 45"/>
            <p:cNvSpPr/>
            <p:nvPr/>
          </p:nvSpPr>
          <p:spPr bwMode="auto">
            <a:xfrm>
              <a:off x="1285047" y="2951887"/>
              <a:ext cx="1028961" cy="759641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lumMod val="40000"/>
                    <a:lumOff val="60000"/>
                    <a:alpha val="0"/>
                  </a:srgbClr>
                </a:gs>
                <a:gs pos="100000">
                  <a:srgbClr val="FFFCF9">
                    <a:alpha val="77000"/>
                  </a:srgb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1" name="Måne 63"/>
            <p:cNvSpPr/>
            <p:nvPr/>
          </p:nvSpPr>
          <p:spPr bwMode="auto">
            <a:xfrm rot="16552097">
              <a:off x="1446797" y="3308471"/>
              <a:ext cx="622393" cy="1372317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ysClr val="windowText" lastClr="000000">
                    <a:alpha val="24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+mj-cs"/>
              </a:rPr>
              <a:t>Structure</a:t>
            </a:r>
            <a:endParaRPr lang="en-US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smtClean="0">
                <a:cs typeface="+mj-cs"/>
              </a:rPr>
              <a:t>Growth Drivers</a:t>
            </a:r>
            <a:endParaRPr lang="en-GB" b="1" dirty="0"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086725" cy="3814763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1400" b="1" dirty="0" smtClean="0">
                <a:cs typeface="+mn-cs"/>
              </a:rPr>
              <a:t>Industry</a:t>
            </a:r>
            <a:endParaRPr lang="en-IN" sz="1400" b="1" dirty="0" smtClean="0"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Cables forms an integral part of every industrial </a:t>
            </a:r>
            <a:r>
              <a:rPr lang="en-IN" sz="1400" dirty="0" err="1" smtClean="0">
                <a:cs typeface="+mn-cs"/>
              </a:rPr>
              <a:t>capex</a:t>
            </a:r>
            <a:endParaRPr lang="en-IN" sz="1400" dirty="0" smtClean="0"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Cable requirement accrues only after 50% of the industrial project is complete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Demands are picking up with gradual recovery  in expansion plans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1400" b="1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sz="1400" b="1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1400" b="1" dirty="0" smtClean="0">
                <a:cs typeface="+mn-cs"/>
              </a:rPr>
              <a:t>Building &amp; Construction</a:t>
            </a:r>
            <a:endParaRPr lang="en-IN" sz="1400" b="1" dirty="0" smtClean="0"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Demand for Urban Premium housing  set to grow to Rs 757 billion in FY 20 from Rs 116 billion in FY 09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400" dirty="0" smtClean="0">
                <a:cs typeface="+mn-cs"/>
              </a:rPr>
              <a:t>Demand for Affordable Housing </a:t>
            </a:r>
            <a:endParaRPr lang="en-IN" sz="1400" dirty="0" smtClean="0">
              <a:cs typeface="+mn-cs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IT/ITES and BFSI sectors will lead to increased net absorption of office space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Office space forecasted to grow at a CAGR  of 29.5% from 19.6 million sq ft in 2009 to 42.6 million sq ft in 2013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Demand for wires is expected to register a CAGR of 13% over the next 7-8 years</a:t>
            </a:r>
          </a:p>
          <a:p>
            <a:pPr lvl="1">
              <a:buFont typeface="Arial" pitchFamily="34" charset="0"/>
              <a:buNone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600" dirty="0"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 rot="10800000" flipH="1" flipV="1">
            <a:off x="1639888" y="4046538"/>
            <a:ext cx="1828800" cy="317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rot="10800000" flipH="1">
            <a:off x="1639888" y="2505075"/>
            <a:ext cx="1484312" cy="1544638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Line 33"/>
          <p:cNvSpPr>
            <a:spLocks noChangeShapeType="1"/>
          </p:cNvSpPr>
          <p:nvPr/>
        </p:nvSpPr>
        <p:spPr bwMode="auto">
          <a:xfrm rot="10800000" flipH="1" flipV="1">
            <a:off x="1639888" y="4046538"/>
            <a:ext cx="1484312" cy="1530350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 rot="10800000" flipH="1">
            <a:off x="4000500" y="2792413"/>
            <a:ext cx="1247775" cy="1254125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rot="10800000" flipH="1" flipV="1">
            <a:off x="4019550" y="4046538"/>
            <a:ext cx="1390650" cy="1217612"/>
          </a:xfrm>
          <a:prstGeom prst="line">
            <a:avLst/>
          </a:prstGeom>
          <a:noFill/>
          <a:ln w="19050">
            <a:solidFill>
              <a:srgbClr val="D7D8D9">
                <a:lumMod val="25000"/>
              </a:srgb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kern="0">
              <a:solidFill>
                <a:sysClr val="windowText" lastClr="000000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1752" name="Rounded Rectangle 5"/>
          <p:cNvSpPr>
            <a:spLocks noChangeArrowheads="1"/>
          </p:cNvSpPr>
          <p:nvPr/>
        </p:nvSpPr>
        <p:spPr bwMode="auto">
          <a:xfrm>
            <a:off x="995363" y="3432175"/>
            <a:ext cx="1470025" cy="1401763"/>
          </a:xfrm>
          <a:prstGeom prst="roundRect">
            <a:avLst>
              <a:gd name="adj" fmla="val 6102"/>
            </a:avLst>
          </a:prstGeom>
          <a:gradFill rotWithShape="0">
            <a:gsLst>
              <a:gs pos="0">
                <a:srgbClr val="74F4FF"/>
              </a:gs>
              <a:gs pos="75999">
                <a:srgbClr val="208ECD"/>
              </a:gs>
              <a:gs pos="100000">
                <a:srgbClr val="12557D"/>
              </a:gs>
            </a:gsLst>
            <a:lin ang="5400000"/>
          </a:gradFill>
          <a:ln w="9525">
            <a:solidFill>
              <a:srgbClr val="12557D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35275" y="3432175"/>
            <a:ext cx="1470025" cy="1401763"/>
          </a:xfrm>
          <a:prstGeom prst="roundRect">
            <a:avLst>
              <a:gd name="adj" fmla="val 610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2000">
                <a:schemeClr val="bg1">
                  <a:lumMod val="95000"/>
                </a:schemeClr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835275" y="1641475"/>
            <a:ext cx="1470025" cy="1400175"/>
          </a:xfrm>
          <a:prstGeom prst="roundRect">
            <a:avLst>
              <a:gd name="adj" fmla="val 610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2000">
                <a:schemeClr val="bg1">
                  <a:lumMod val="95000"/>
                </a:schemeClr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835275" y="5106988"/>
            <a:ext cx="1470025" cy="1400175"/>
          </a:xfrm>
          <a:prstGeom prst="roundRect">
            <a:avLst>
              <a:gd name="adj" fmla="val 610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2000">
                <a:schemeClr val="bg1">
                  <a:lumMod val="95000"/>
                </a:schemeClr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659313" y="2320925"/>
            <a:ext cx="1470025" cy="1400175"/>
          </a:xfrm>
          <a:prstGeom prst="roundRect">
            <a:avLst>
              <a:gd name="adj" fmla="val 610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2000">
                <a:schemeClr val="bg1">
                  <a:lumMod val="95000"/>
                </a:schemeClr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659313" y="4321175"/>
            <a:ext cx="1470025" cy="1400175"/>
          </a:xfrm>
          <a:prstGeom prst="roundRect">
            <a:avLst>
              <a:gd name="adj" fmla="val 6103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2000">
                <a:schemeClr val="bg1">
                  <a:lumMod val="95000"/>
                </a:schemeClr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31758" name="Rektangel 63"/>
          <p:cNvSpPr>
            <a:spLocks noChangeArrowheads="1"/>
          </p:cNvSpPr>
          <p:nvPr/>
        </p:nvSpPr>
        <p:spPr bwMode="auto">
          <a:xfrm>
            <a:off x="1084263" y="3759200"/>
            <a:ext cx="1300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3600" b="1" noProof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KEI</a:t>
            </a:r>
            <a:endParaRPr lang="en-US" sz="3600" noProof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759" name="Rektangel 63"/>
          <p:cNvSpPr>
            <a:spLocks noChangeArrowheads="1"/>
          </p:cNvSpPr>
          <p:nvPr/>
        </p:nvSpPr>
        <p:spPr bwMode="auto">
          <a:xfrm>
            <a:off x="2895600" y="2106613"/>
            <a:ext cx="1300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Retail</a:t>
            </a:r>
          </a:p>
        </p:txBody>
      </p:sp>
      <p:sp>
        <p:nvSpPr>
          <p:cNvPr id="31760" name="Rektangel 63"/>
          <p:cNvSpPr>
            <a:spLocks noChangeArrowheads="1"/>
          </p:cNvSpPr>
          <p:nvPr/>
        </p:nvSpPr>
        <p:spPr bwMode="auto">
          <a:xfrm>
            <a:off x="4733925" y="2822575"/>
            <a:ext cx="1300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EPC</a:t>
            </a:r>
            <a:endParaRPr lang="en-US" sz="1400" noProof="1">
              <a:solidFill>
                <a:srgbClr val="08080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761" name="Rektangel 63"/>
          <p:cNvSpPr>
            <a:spLocks noChangeArrowheads="1"/>
          </p:cNvSpPr>
          <p:nvPr/>
        </p:nvSpPr>
        <p:spPr bwMode="auto">
          <a:xfrm>
            <a:off x="2895600" y="3876675"/>
            <a:ext cx="1300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Institutional</a:t>
            </a:r>
          </a:p>
        </p:txBody>
      </p:sp>
      <p:sp>
        <p:nvSpPr>
          <p:cNvPr id="31762" name="Rektangel 63"/>
          <p:cNvSpPr>
            <a:spLocks noChangeArrowheads="1"/>
          </p:cNvSpPr>
          <p:nvPr/>
        </p:nvSpPr>
        <p:spPr bwMode="auto">
          <a:xfrm>
            <a:off x="2895600" y="5551488"/>
            <a:ext cx="1300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Exports</a:t>
            </a:r>
          </a:p>
        </p:txBody>
      </p:sp>
      <p:sp>
        <p:nvSpPr>
          <p:cNvPr id="31763" name="Rektangel 63"/>
          <p:cNvSpPr>
            <a:spLocks noChangeArrowheads="1"/>
          </p:cNvSpPr>
          <p:nvPr/>
        </p:nvSpPr>
        <p:spPr bwMode="auto">
          <a:xfrm>
            <a:off x="4743450" y="4827588"/>
            <a:ext cx="13001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>
                <a:solidFill>
                  <a:srgbClr val="080808"/>
                </a:solidFill>
                <a:latin typeface="Calibri" pitchFamily="34" charset="0"/>
                <a:cs typeface="Arial" pitchFamily="34" charset="0"/>
              </a:rPr>
              <a:t>EHV</a:t>
            </a:r>
            <a:endParaRPr lang="en-US" sz="1400" noProof="1">
              <a:solidFill>
                <a:srgbClr val="080808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indent="-400050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AutoNum type="romanUcPeriod"/>
              <a:defRPr/>
            </a:pPr>
            <a:r>
              <a:rPr lang="en-US" sz="1400" b="1" u="sng" dirty="0" smtClean="0">
                <a:cs typeface="+mn-cs"/>
              </a:rPr>
              <a:t>Institutional	</a:t>
            </a:r>
            <a:r>
              <a:rPr lang="en-US" sz="1400" b="1" dirty="0" smtClean="0">
                <a:cs typeface="+mn-cs"/>
              </a:rPr>
              <a:t>						 			</a:t>
            </a:r>
            <a:endParaRPr lang="en-US" sz="1400" b="1" u="sng" dirty="0" smtClean="0">
              <a:cs typeface="+mn-cs"/>
            </a:endParaRPr>
          </a:p>
          <a:p>
            <a:pPr marL="400050" indent="-400050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1400" b="1" dirty="0" smtClean="0">
                <a:cs typeface="+mn-cs"/>
              </a:rPr>
              <a:t>										</a:t>
            </a:r>
            <a:endParaRPr lang="en-US" sz="1400" dirty="0" smtClean="0">
              <a:cs typeface="+mn-cs"/>
            </a:endParaRPr>
          </a:p>
          <a:p>
            <a:pPr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IN" sz="1400" dirty="0" smtClean="0">
                <a:cs typeface="+mn-cs"/>
              </a:rPr>
              <a:t>Presence in this segment is marked by: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Ability to offer multi-products, with a multi-location presence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Well-entrenched marketing presence across all states 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Ability to deliver products  fast across the country from plants in North and West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Servicing customers flawlessly</a:t>
            </a:r>
          </a:p>
          <a:p>
            <a:pPr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IN" sz="1400" dirty="0" smtClean="0">
                <a:cs typeface="+mn-cs"/>
              </a:rPr>
              <a:t>Building specialised offerings to tap niche segments such as shipping sector, oil and petroleum and solar plants even more aggressively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IN" sz="1400" dirty="0" smtClean="0">
                <a:cs typeface="+mn-cs"/>
              </a:rPr>
              <a:t>Tapping large realty brands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IN" sz="1400" dirty="0" smtClean="0">
                <a:cs typeface="+mn-cs"/>
              </a:rPr>
              <a:t>Strengthening all-India presence by embarking on opening new warehouses across the country</a:t>
            </a:r>
            <a:endParaRPr lang="en-IN" sz="1400" b="1" dirty="0" smtClean="0"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314325" y="1433513"/>
            <a:ext cx="8229600" cy="30003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smtClean="0">
                <a:ea typeface="ＭＳ Ｐゴシック" pitchFamily="34" charset="-128"/>
                <a:cs typeface="+mn-cs"/>
              </a:rPr>
              <a:t>Servicing prestigious clients across diverse sectors evident from:</a:t>
            </a:r>
            <a:endParaRPr lang="en-IN" sz="1400" smtClean="0">
              <a:ea typeface="ＭＳ Ｐゴシック" pitchFamily="34" charset="-128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IN" sz="1400" smtClean="0">
              <a:ea typeface="ＭＳ Ｐゴシック" pitchFamily="34" charset="-128"/>
              <a:cs typeface="+mn-cs"/>
            </a:endParaRPr>
          </a:p>
        </p:txBody>
      </p:sp>
      <p:grpSp>
        <p:nvGrpSpPr>
          <p:cNvPr id="33796" name="Group 36"/>
          <p:cNvGrpSpPr>
            <a:grpSpLocks/>
          </p:cNvGrpSpPr>
          <p:nvPr/>
        </p:nvGrpSpPr>
        <p:grpSpPr bwMode="auto">
          <a:xfrm>
            <a:off x="942975" y="4252913"/>
            <a:ext cx="6805613" cy="2259012"/>
            <a:chOff x="942710" y="4348303"/>
            <a:chExt cx="6805695" cy="2259096"/>
          </a:xfrm>
        </p:grpSpPr>
        <p:sp>
          <p:nvSpPr>
            <p:cNvPr id="17" name="Rektangel 39"/>
            <p:cNvSpPr/>
            <p:nvPr/>
          </p:nvSpPr>
          <p:spPr bwMode="auto">
            <a:xfrm>
              <a:off x="949060" y="4354653"/>
              <a:ext cx="6799345" cy="42387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ktangel 43"/>
            <p:cNvSpPr>
              <a:spLocks noChangeArrowheads="1"/>
            </p:cNvSpPr>
            <p:nvPr/>
          </p:nvSpPr>
          <p:spPr bwMode="auto">
            <a:xfrm>
              <a:off x="942710" y="4640414"/>
              <a:ext cx="6805695" cy="196698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813" name="Rectangle 18"/>
            <p:cNvSpPr>
              <a:spLocks noChangeArrowheads="1"/>
            </p:cNvSpPr>
            <p:nvPr/>
          </p:nvSpPr>
          <p:spPr bwMode="auto">
            <a:xfrm>
              <a:off x="3601877" y="4348303"/>
              <a:ext cx="1573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alibri" pitchFamily="34" charset="0"/>
                </a:rPr>
                <a:t>Industrial Clients</a:t>
              </a:r>
            </a:p>
          </p:txBody>
        </p:sp>
        <p:pic>
          <p:nvPicPr>
            <p:cNvPr id="3381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167" y="5194239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15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66" y="5431757"/>
              <a:ext cx="914400" cy="676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16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368" y="5194239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17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4" r="27512"/>
            <a:stretch>
              <a:fillRect/>
            </a:stretch>
          </p:blipFill>
          <p:spPr bwMode="auto">
            <a:xfrm>
              <a:off x="4655127" y="5231929"/>
              <a:ext cx="1056904" cy="87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1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63" y="5000625"/>
              <a:ext cx="11430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3797" name="Group 37"/>
          <p:cNvGrpSpPr>
            <a:grpSpLocks/>
          </p:cNvGrpSpPr>
          <p:nvPr/>
        </p:nvGrpSpPr>
        <p:grpSpPr bwMode="auto">
          <a:xfrm>
            <a:off x="942975" y="1849438"/>
            <a:ext cx="6805613" cy="2259012"/>
            <a:chOff x="942710" y="1849909"/>
            <a:chExt cx="6805695" cy="2259096"/>
          </a:xfrm>
        </p:grpSpPr>
        <p:sp>
          <p:nvSpPr>
            <p:cNvPr id="9" name="Rektangel 39"/>
            <p:cNvSpPr/>
            <p:nvPr/>
          </p:nvSpPr>
          <p:spPr bwMode="auto">
            <a:xfrm>
              <a:off x="949060" y="1856259"/>
              <a:ext cx="6799345" cy="42387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ktangel 43"/>
            <p:cNvSpPr>
              <a:spLocks noChangeArrowheads="1"/>
            </p:cNvSpPr>
            <p:nvPr/>
          </p:nvSpPr>
          <p:spPr bwMode="auto">
            <a:xfrm>
              <a:off x="942710" y="2142020"/>
              <a:ext cx="6805695" cy="196698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800" name="Rectangle 10"/>
            <p:cNvSpPr>
              <a:spLocks noChangeArrowheads="1"/>
            </p:cNvSpPr>
            <p:nvPr/>
          </p:nvSpPr>
          <p:spPr bwMode="auto">
            <a:xfrm>
              <a:off x="2508581" y="1849909"/>
              <a:ext cx="3760037" cy="235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alibri" pitchFamily="34" charset="0"/>
                </a:rPr>
                <a:t>Power Sector Clients</a:t>
              </a:r>
            </a:p>
          </p:txBody>
        </p:sp>
        <p:pic>
          <p:nvPicPr>
            <p:cNvPr id="3380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763" y="2169079"/>
              <a:ext cx="14859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756" y="3248580"/>
              <a:ext cx="1528763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3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156" y="3251755"/>
              <a:ext cx="113347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299" y="3218417"/>
              <a:ext cx="642937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5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63" y="3191430"/>
              <a:ext cx="774700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5106" y="2241189"/>
              <a:ext cx="615657" cy="88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7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031" y="2430462"/>
              <a:ext cx="863600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8" name="Picture 1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705" y="2280204"/>
              <a:ext cx="7461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09" name="Picture 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6350" y="3289855"/>
              <a:ext cx="1162050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38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844" y="2197348"/>
              <a:ext cx="912565" cy="91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33795" name="Content Placeholder 3"/>
          <p:cNvSpPr>
            <a:spLocks noGrp="1"/>
          </p:cNvSpPr>
          <p:nvPr>
            <p:ph idx="1"/>
          </p:nvPr>
        </p:nvSpPr>
        <p:spPr>
          <a:xfrm>
            <a:off x="314325" y="1433513"/>
            <a:ext cx="8229600" cy="30003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smtClean="0">
                <a:ea typeface="ＭＳ Ｐゴシック" pitchFamily="34" charset="-128"/>
                <a:cs typeface="+mn-cs"/>
              </a:rPr>
              <a:t>Servicing prestigious clients across diverse sectors evident from:</a:t>
            </a:r>
            <a:endParaRPr lang="en-IN" sz="1400" smtClean="0">
              <a:ea typeface="ＭＳ Ｐゴシック" pitchFamily="34" charset="-128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IN" sz="1400" smtClean="0">
              <a:ea typeface="ＭＳ Ｐゴシック" pitchFamily="34" charset="-128"/>
              <a:cs typeface="+mn-cs"/>
            </a:endParaRPr>
          </a:p>
        </p:txBody>
      </p:sp>
      <p:grpSp>
        <p:nvGrpSpPr>
          <p:cNvPr id="34820" name="Group 37"/>
          <p:cNvGrpSpPr>
            <a:grpSpLocks/>
          </p:cNvGrpSpPr>
          <p:nvPr/>
        </p:nvGrpSpPr>
        <p:grpSpPr bwMode="auto">
          <a:xfrm>
            <a:off x="942975" y="4241800"/>
            <a:ext cx="6805613" cy="2259013"/>
            <a:chOff x="942710" y="4348303"/>
            <a:chExt cx="6805695" cy="2259096"/>
          </a:xfrm>
        </p:grpSpPr>
        <p:sp>
          <p:nvSpPr>
            <p:cNvPr id="17" name="Rektangel 39"/>
            <p:cNvSpPr/>
            <p:nvPr/>
          </p:nvSpPr>
          <p:spPr bwMode="auto">
            <a:xfrm>
              <a:off x="949060" y="4354653"/>
              <a:ext cx="6799345" cy="423879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ktangel 43"/>
            <p:cNvSpPr>
              <a:spLocks noChangeArrowheads="1"/>
            </p:cNvSpPr>
            <p:nvPr/>
          </p:nvSpPr>
          <p:spPr bwMode="auto">
            <a:xfrm>
              <a:off x="942710" y="4640414"/>
              <a:ext cx="6805695" cy="196698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832" name="Rectangle 18"/>
            <p:cNvSpPr>
              <a:spLocks noChangeArrowheads="1"/>
            </p:cNvSpPr>
            <p:nvPr/>
          </p:nvSpPr>
          <p:spPr bwMode="auto">
            <a:xfrm>
              <a:off x="3722393" y="4348303"/>
              <a:ext cx="13324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alibri" pitchFamily="34" charset="0"/>
                </a:rPr>
                <a:t>Energy Sector</a:t>
              </a:r>
            </a:p>
          </p:txBody>
        </p:sp>
        <p:pic>
          <p:nvPicPr>
            <p:cNvPr id="3483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48"/>
            <a:stretch>
              <a:fillRect/>
            </a:stretch>
          </p:blipFill>
          <p:spPr bwMode="auto">
            <a:xfrm>
              <a:off x="6332906" y="5714713"/>
              <a:ext cx="90487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34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56" y="4719223"/>
              <a:ext cx="1490663" cy="85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3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1" r="18611"/>
            <a:stretch>
              <a:fillRect/>
            </a:stretch>
          </p:blipFill>
          <p:spPr bwMode="auto">
            <a:xfrm>
              <a:off x="3748119" y="5508976"/>
              <a:ext cx="1285875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3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368" y="5629624"/>
              <a:ext cx="985838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37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2331" y="4766723"/>
              <a:ext cx="1219200" cy="79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38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175" y="4897348"/>
              <a:ext cx="17526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4821" name="Group 38"/>
          <p:cNvGrpSpPr>
            <a:grpSpLocks/>
          </p:cNvGrpSpPr>
          <p:nvPr/>
        </p:nvGrpSpPr>
        <p:grpSpPr bwMode="auto">
          <a:xfrm>
            <a:off x="942975" y="1849438"/>
            <a:ext cx="6805613" cy="2259012"/>
            <a:chOff x="942710" y="1849909"/>
            <a:chExt cx="6805695" cy="2259096"/>
          </a:xfrm>
        </p:grpSpPr>
        <p:sp>
          <p:nvSpPr>
            <p:cNvPr id="9" name="Rektangel 39"/>
            <p:cNvSpPr/>
            <p:nvPr/>
          </p:nvSpPr>
          <p:spPr bwMode="auto">
            <a:xfrm>
              <a:off x="949060" y="1856259"/>
              <a:ext cx="6799345" cy="42387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ktangel 43"/>
            <p:cNvSpPr>
              <a:spLocks noChangeArrowheads="1"/>
            </p:cNvSpPr>
            <p:nvPr/>
          </p:nvSpPr>
          <p:spPr bwMode="auto">
            <a:xfrm>
              <a:off x="942710" y="2142020"/>
              <a:ext cx="6805695" cy="196698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824" name="Rectangle 10"/>
            <p:cNvSpPr>
              <a:spLocks noChangeArrowheads="1"/>
            </p:cNvSpPr>
            <p:nvPr/>
          </p:nvSpPr>
          <p:spPr bwMode="auto">
            <a:xfrm>
              <a:off x="3881377" y="1849909"/>
              <a:ext cx="1014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alibri" pitchFamily="34" charset="0"/>
                </a:rPr>
                <a:t>Refineries</a:t>
              </a:r>
            </a:p>
          </p:txBody>
        </p:sp>
        <p:pic>
          <p:nvPicPr>
            <p:cNvPr id="3482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706" y="2730470"/>
              <a:ext cx="709613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26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1" r="29250"/>
            <a:stretch>
              <a:fillRect/>
            </a:stretch>
          </p:blipFill>
          <p:spPr bwMode="auto">
            <a:xfrm>
              <a:off x="2199150" y="2724120"/>
              <a:ext cx="785813" cy="944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27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1794" y="2721739"/>
              <a:ext cx="1039812" cy="94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28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81" y="2973358"/>
              <a:ext cx="1612900" cy="44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4829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437" y="2803495"/>
              <a:ext cx="785813" cy="78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314325" y="1433513"/>
            <a:ext cx="8229600" cy="300037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smtClean="0">
                <a:ea typeface="ＭＳ Ｐゴシック" pitchFamily="34" charset="-128"/>
                <a:cs typeface="+mn-cs"/>
              </a:rPr>
              <a:t>Servicing prestigious clients across diverse sectors evident from:</a:t>
            </a:r>
            <a:endParaRPr lang="en-IN" sz="1400" smtClean="0">
              <a:ea typeface="ＭＳ Ｐゴシック" pitchFamily="34" charset="-128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IN" sz="1400" smtClean="0">
              <a:ea typeface="ＭＳ Ｐゴシック" pitchFamily="34" charset="-128"/>
              <a:cs typeface="+mn-cs"/>
            </a:endParaRPr>
          </a:p>
        </p:txBody>
      </p:sp>
      <p:grpSp>
        <p:nvGrpSpPr>
          <p:cNvPr id="35844" name="Group 37"/>
          <p:cNvGrpSpPr>
            <a:grpSpLocks/>
          </p:cNvGrpSpPr>
          <p:nvPr/>
        </p:nvGrpSpPr>
        <p:grpSpPr bwMode="auto">
          <a:xfrm>
            <a:off x="962025" y="1849438"/>
            <a:ext cx="6807200" cy="2259012"/>
            <a:chOff x="962810" y="1849909"/>
            <a:chExt cx="6805695" cy="2259096"/>
          </a:xfrm>
        </p:grpSpPr>
        <p:sp>
          <p:nvSpPr>
            <p:cNvPr id="9" name="Rektangel 39"/>
            <p:cNvSpPr/>
            <p:nvPr/>
          </p:nvSpPr>
          <p:spPr bwMode="auto">
            <a:xfrm>
              <a:off x="969159" y="1856259"/>
              <a:ext cx="6799346" cy="42387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ktangel 43"/>
            <p:cNvSpPr>
              <a:spLocks noChangeArrowheads="1"/>
            </p:cNvSpPr>
            <p:nvPr/>
          </p:nvSpPr>
          <p:spPr bwMode="auto">
            <a:xfrm>
              <a:off x="962810" y="2142020"/>
              <a:ext cx="6805695" cy="196698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3663944" y="1849909"/>
              <a:ext cx="148951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alibri" pitchFamily="34" charset="0"/>
                </a:rPr>
                <a:t>Fertilizer Sector</a:t>
              </a:r>
            </a:p>
          </p:txBody>
        </p:sp>
        <p:pic>
          <p:nvPicPr>
            <p:cNvPr id="3585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719" y="3347380"/>
              <a:ext cx="1524000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8" y="2363329"/>
              <a:ext cx="758825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54"/>
            <a:stretch>
              <a:fillRect/>
            </a:stretch>
          </p:blipFill>
          <p:spPr bwMode="auto">
            <a:xfrm>
              <a:off x="4996682" y="3335505"/>
              <a:ext cx="203517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60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558" y="2363329"/>
              <a:ext cx="822325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6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243" y="2363329"/>
              <a:ext cx="803275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35845" name="Group 36"/>
          <p:cNvGrpSpPr>
            <a:grpSpLocks/>
          </p:cNvGrpSpPr>
          <p:nvPr/>
        </p:nvGrpSpPr>
        <p:grpSpPr bwMode="auto">
          <a:xfrm>
            <a:off x="962025" y="4252913"/>
            <a:ext cx="6807200" cy="2259012"/>
            <a:chOff x="962810" y="4348303"/>
            <a:chExt cx="6805695" cy="2259096"/>
          </a:xfrm>
        </p:grpSpPr>
        <p:sp>
          <p:nvSpPr>
            <p:cNvPr id="17" name="Rektangel 39"/>
            <p:cNvSpPr/>
            <p:nvPr/>
          </p:nvSpPr>
          <p:spPr bwMode="auto">
            <a:xfrm>
              <a:off x="969159" y="4354653"/>
              <a:ext cx="6799346" cy="42387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Rektangel 43"/>
            <p:cNvSpPr>
              <a:spLocks noChangeArrowheads="1"/>
            </p:cNvSpPr>
            <p:nvPr/>
          </p:nvSpPr>
          <p:spPr bwMode="auto">
            <a:xfrm>
              <a:off x="962810" y="4640414"/>
              <a:ext cx="6805695" cy="1966985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848" name="Rectangle 18"/>
            <p:cNvSpPr>
              <a:spLocks noChangeArrowheads="1"/>
            </p:cNvSpPr>
            <p:nvPr/>
          </p:nvSpPr>
          <p:spPr bwMode="auto">
            <a:xfrm>
              <a:off x="3820719" y="4348303"/>
              <a:ext cx="11759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>
                  <a:solidFill>
                    <a:srgbClr val="FFFFFF"/>
                  </a:solidFill>
                  <a:latin typeface="Calibri" pitchFamily="34" charset="0"/>
                </a:rPr>
                <a:t>Steel Sector</a:t>
              </a:r>
            </a:p>
          </p:txBody>
        </p:sp>
        <p:pic>
          <p:nvPicPr>
            <p:cNvPr id="35849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036" y="4710906"/>
              <a:ext cx="1560513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0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718" y="5875337"/>
              <a:ext cx="2697163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1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4704" y="4869144"/>
              <a:ext cx="1455738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2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370" y="4778598"/>
              <a:ext cx="1254125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3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843" y="5553775"/>
              <a:ext cx="1295400" cy="96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Calibri" pitchFamily="34" charset="0"/>
              <a:buAutoNum type="arabicPeriod"/>
              <a:defRPr/>
            </a:pPr>
            <a:r>
              <a:rPr lang="en-IN" sz="1600" b="1" dirty="0" smtClean="0">
                <a:cs typeface="+mn-cs"/>
              </a:rPr>
              <a:t>Foray into EPC space</a:t>
            </a:r>
          </a:p>
          <a:p>
            <a:pPr lvl="1">
              <a:defRPr/>
            </a:pPr>
            <a:r>
              <a:rPr lang="en-IN" sz="1400" dirty="0" smtClean="0">
                <a:cs typeface="+mn-cs"/>
              </a:rPr>
              <a:t>Commenced execution of EPC contracts</a:t>
            </a:r>
          </a:p>
          <a:p>
            <a:pPr lvl="1">
              <a:defRPr/>
            </a:pPr>
            <a:r>
              <a:rPr lang="en-IN" sz="1400" dirty="0" smtClean="0">
                <a:cs typeface="+mn-cs"/>
              </a:rPr>
              <a:t>The main services offered by the company in the EPC segment includes execution of: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6868" name="Group 12"/>
          <p:cNvGrpSpPr>
            <a:grpSpLocks/>
          </p:cNvGrpSpPr>
          <p:nvPr/>
        </p:nvGrpSpPr>
        <p:grpSpPr bwMode="auto">
          <a:xfrm>
            <a:off x="931863" y="2597150"/>
            <a:ext cx="7423150" cy="3429000"/>
            <a:chOff x="931201" y="2596810"/>
            <a:chExt cx="7424472" cy="3429024"/>
          </a:xfrm>
        </p:grpSpPr>
        <p:sp>
          <p:nvSpPr>
            <p:cNvPr id="14" name="Right Arrow 13"/>
            <p:cNvSpPr/>
            <p:nvPr/>
          </p:nvSpPr>
          <p:spPr>
            <a:xfrm>
              <a:off x="1485337" y="2596810"/>
              <a:ext cx="6316200" cy="3429024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931201" y="3479470"/>
              <a:ext cx="1649882" cy="1663704"/>
            </a:xfrm>
            <a:custGeom>
              <a:avLst/>
              <a:gdLst>
                <a:gd name="connsiteX0" fmla="*/ 0 w 1649882"/>
                <a:gd name="connsiteY0" fmla="*/ 228606 h 1371609"/>
                <a:gd name="connsiteX1" fmla="*/ 66957 w 1649882"/>
                <a:gd name="connsiteY1" fmla="*/ 66957 h 1371609"/>
                <a:gd name="connsiteX2" fmla="*/ 228606 w 1649882"/>
                <a:gd name="connsiteY2" fmla="*/ 0 h 1371609"/>
                <a:gd name="connsiteX3" fmla="*/ 1421276 w 1649882"/>
                <a:gd name="connsiteY3" fmla="*/ 0 h 1371609"/>
                <a:gd name="connsiteX4" fmla="*/ 1582925 w 1649882"/>
                <a:gd name="connsiteY4" fmla="*/ 66957 h 1371609"/>
                <a:gd name="connsiteX5" fmla="*/ 1649882 w 1649882"/>
                <a:gd name="connsiteY5" fmla="*/ 228606 h 1371609"/>
                <a:gd name="connsiteX6" fmla="*/ 1649882 w 1649882"/>
                <a:gd name="connsiteY6" fmla="*/ 1143003 h 1371609"/>
                <a:gd name="connsiteX7" fmla="*/ 1582925 w 1649882"/>
                <a:gd name="connsiteY7" fmla="*/ 1304652 h 1371609"/>
                <a:gd name="connsiteX8" fmla="*/ 1421276 w 1649882"/>
                <a:gd name="connsiteY8" fmla="*/ 1371609 h 1371609"/>
                <a:gd name="connsiteX9" fmla="*/ 228606 w 1649882"/>
                <a:gd name="connsiteY9" fmla="*/ 1371609 h 1371609"/>
                <a:gd name="connsiteX10" fmla="*/ 66957 w 1649882"/>
                <a:gd name="connsiteY10" fmla="*/ 1304652 h 1371609"/>
                <a:gd name="connsiteX11" fmla="*/ 0 w 1649882"/>
                <a:gd name="connsiteY11" fmla="*/ 1143003 h 1371609"/>
                <a:gd name="connsiteX12" fmla="*/ 0 w 1649882"/>
                <a:gd name="connsiteY12" fmla="*/ 228606 h 13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9882" h="1371609">
                  <a:moveTo>
                    <a:pt x="0" y="228606"/>
                  </a:moveTo>
                  <a:cubicBezTo>
                    <a:pt x="0" y="167976"/>
                    <a:pt x="24085" y="109829"/>
                    <a:pt x="66957" y="66957"/>
                  </a:cubicBezTo>
                  <a:cubicBezTo>
                    <a:pt x="109829" y="24085"/>
                    <a:pt x="167976" y="0"/>
                    <a:pt x="228606" y="0"/>
                  </a:cubicBezTo>
                  <a:lnTo>
                    <a:pt x="1421276" y="0"/>
                  </a:lnTo>
                  <a:cubicBezTo>
                    <a:pt x="1481906" y="0"/>
                    <a:pt x="1540053" y="24085"/>
                    <a:pt x="1582925" y="66957"/>
                  </a:cubicBezTo>
                  <a:cubicBezTo>
                    <a:pt x="1625797" y="109829"/>
                    <a:pt x="1649882" y="167976"/>
                    <a:pt x="1649882" y="228606"/>
                  </a:cubicBezTo>
                  <a:lnTo>
                    <a:pt x="1649882" y="1143003"/>
                  </a:lnTo>
                  <a:cubicBezTo>
                    <a:pt x="1649882" y="1203633"/>
                    <a:pt x="1625797" y="1261780"/>
                    <a:pt x="1582925" y="1304652"/>
                  </a:cubicBezTo>
                  <a:cubicBezTo>
                    <a:pt x="1540053" y="1347524"/>
                    <a:pt x="1481906" y="1371609"/>
                    <a:pt x="1421276" y="1371609"/>
                  </a:cubicBezTo>
                  <a:lnTo>
                    <a:pt x="228606" y="1371609"/>
                  </a:lnTo>
                  <a:cubicBezTo>
                    <a:pt x="167976" y="1371609"/>
                    <a:pt x="109829" y="1347524"/>
                    <a:pt x="66957" y="1304652"/>
                  </a:cubicBezTo>
                  <a:cubicBezTo>
                    <a:pt x="24085" y="1261780"/>
                    <a:pt x="0" y="1203633"/>
                    <a:pt x="0" y="1143003"/>
                  </a:cubicBezTo>
                  <a:lnTo>
                    <a:pt x="0" y="22860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916" tIns="127916" rIns="127916" bIns="127916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IN" sz="1600" dirty="0"/>
                <a:t>Power transmission projects of 66kV to 400kV substations on turnkey basis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56064" y="3479470"/>
              <a:ext cx="1649882" cy="1663704"/>
            </a:xfrm>
            <a:custGeom>
              <a:avLst/>
              <a:gdLst>
                <a:gd name="connsiteX0" fmla="*/ 0 w 1649882"/>
                <a:gd name="connsiteY0" fmla="*/ 228606 h 1371609"/>
                <a:gd name="connsiteX1" fmla="*/ 66957 w 1649882"/>
                <a:gd name="connsiteY1" fmla="*/ 66957 h 1371609"/>
                <a:gd name="connsiteX2" fmla="*/ 228606 w 1649882"/>
                <a:gd name="connsiteY2" fmla="*/ 0 h 1371609"/>
                <a:gd name="connsiteX3" fmla="*/ 1421276 w 1649882"/>
                <a:gd name="connsiteY3" fmla="*/ 0 h 1371609"/>
                <a:gd name="connsiteX4" fmla="*/ 1582925 w 1649882"/>
                <a:gd name="connsiteY4" fmla="*/ 66957 h 1371609"/>
                <a:gd name="connsiteX5" fmla="*/ 1649882 w 1649882"/>
                <a:gd name="connsiteY5" fmla="*/ 228606 h 1371609"/>
                <a:gd name="connsiteX6" fmla="*/ 1649882 w 1649882"/>
                <a:gd name="connsiteY6" fmla="*/ 1143003 h 1371609"/>
                <a:gd name="connsiteX7" fmla="*/ 1582925 w 1649882"/>
                <a:gd name="connsiteY7" fmla="*/ 1304652 h 1371609"/>
                <a:gd name="connsiteX8" fmla="*/ 1421276 w 1649882"/>
                <a:gd name="connsiteY8" fmla="*/ 1371609 h 1371609"/>
                <a:gd name="connsiteX9" fmla="*/ 228606 w 1649882"/>
                <a:gd name="connsiteY9" fmla="*/ 1371609 h 1371609"/>
                <a:gd name="connsiteX10" fmla="*/ 66957 w 1649882"/>
                <a:gd name="connsiteY10" fmla="*/ 1304652 h 1371609"/>
                <a:gd name="connsiteX11" fmla="*/ 0 w 1649882"/>
                <a:gd name="connsiteY11" fmla="*/ 1143003 h 1371609"/>
                <a:gd name="connsiteX12" fmla="*/ 0 w 1649882"/>
                <a:gd name="connsiteY12" fmla="*/ 228606 h 13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9882" h="1371609">
                  <a:moveTo>
                    <a:pt x="0" y="228606"/>
                  </a:moveTo>
                  <a:cubicBezTo>
                    <a:pt x="0" y="167976"/>
                    <a:pt x="24085" y="109829"/>
                    <a:pt x="66957" y="66957"/>
                  </a:cubicBezTo>
                  <a:cubicBezTo>
                    <a:pt x="109829" y="24085"/>
                    <a:pt x="167976" y="0"/>
                    <a:pt x="228606" y="0"/>
                  </a:cubicBezTo>
                  <a:lnTo>
                    <a:pt x="1421276" y="0"/>
                  </a:lnTo>
                  <a:cubicBezTo>
                    <a:pt x="1481906" y="0"/>
                    <a:pt x="1540053" y="24085"/>
                    <a:pt x="1582925" y="66957"/>
                  </a:cubicBezTo>
                  <a:cubicBezTo>
                    <a:pt x="1625797" y="109829"/>
                    <a:pt x="1649882" y="167976"/>
                    <a:pt x="1649882" y="228606"/>
                  </a:cubicBezTo>
                  <a:lnTo>
                    <a:pt x="1649882" y="1143003"/>
                  </a:lnTo>
                  <a:cubicBezTo>
                    <a:pt x="1649882" y="1203633"/>
                    <a:pt x="1625797" y="1261780"/>
                    <a:pt x="1582925" y="1304652"/>
                  </a:cubicBezTo>
                  <a:cubicBezTo>
                    <a:pt x="1540053" y="1347524"/>
                    <a:pt x="1481906" y="1371609"/>
                    <a:pt x="1421276" y="1371609"/>
                  </a:cubicBezTo>
                  <a:lnTo>
                    <a:pt x="228606" y="1371609"/>
                  </a:lnTo>
                  <a:cubicBezTo>
                    <a:pt x="167976" y="1371609"/>
                    <a:pt x="109829" y="1347524"/>
                    <a:pt x="66957" y="1304652"/>
                  </a:cubicBezTo>
                  <a:cubicBezTo>
                    <a:pt x="24085" y="1261780"/>
                    <a:pt x="0" y="1203633"/>
                    <a:pt x="0" y="1143003"/>
                  </a:cubicBezTo>
                  <a:lnTo>
                    <a:pt x="0" y="22860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916" tIns="127916" rIns="127916" bIns="127916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IN" sz="1600" dirty="0"/>
                <a:t>EPC of EHV &amp; HV cables systems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80928" y="3479470"/>
              <a:ext cx="1649882" cy="1663704"/>
            </a:xfrm>
            <a:custGeom>
              <a:avLst/>
              <a:gdLst>
                <a:gd name="connsiteX0" fmla="*/ 0 w 1649882"/>
                <a:gd name="connsiteY0" fmla="*/ 228606 h 1371609"/>
                <a:gd name="connsiteX1" fmla="*/ 66957 w 1649882"/>
                <a:gd name="connsiteY1" fmla="*/ 66957 h 1371609"/>
                <a:gd name="connsiteX2" fmla="*/ 228606 w 1649882"/>
                <a:gd name="connsiteY2" fmla="*/ 0 h 1371609"/>
                <a:gd name="connsiteX3" fmla="*/ 1421276 w 1649882"/>
                <a:gd name="connsiteY3" fmla="*/ 0 h 1371609"/>
                <a:gd name="connsiteX4" fmla="*/ 1582925 w 1649882"/>
                <a:gd name="connsiteY4" fmla="*/ 66957 h 1371609"/>
                <a:gd name="connsiteX5" fmla="*/ 1649882 w 1649882"/>
                <a:gd name="connsiteY5" fmla="*/ 228606 h 1371609"/>
                <a:gd name="connsiteX6" fmla="*/ 1649882 w 1649882"/>
                <a:gd name="connsiteY6" fmla="*/ 1143003 h 1371609"/>
                <a:gd name="connsiteX7" fmla="*/ 1582925 w 1649882"/>
                <a:gd name="connsiteY7" fmla="*/ 1304652 h 1371609"/>
                <a:gd name="connsiteX8" fmla="*/ 1421276 w 1649882"/>
                <a:gd name="connsiteY8" fmla="*/ 1371609 h 1371609"/>
                <a:gd name="connsiteX9" fmla="*/ 228606 w 1649882"/>
                <a:gd name="connsiteY9" fmla="*/ 1371609 h 1371609"/>
                <a:gd name="connsiteX10" fmla="*/ 66957 w 1649882"/>
                <a:gd name="connsiteY10" fmla="*/ 1304652 h 1371609"/>
                <a:gd name="connsiteX11" fmla="*/ 0 w 1649882"/>
                <a:gd name="connsiteY11" fmla="*/ 1143003 h 1371609"/>
                <a:gd name="connsiteX12" fmla="*/ 0 w 1649882"/>
                <a:gd name="connsiteY12" fmla="*/ 228606 h 13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9882" h="1371609">
                  <a:moveTo>
                    <a:pt x="0" y="228606"/>
                  </a:moveTo>
                  <a:cubicBezTo>
                    <a:pt x="0" y="167976"/>
                    <a:pt x="24085" y="109829"/>
                    <a:pt x="66957" y="66957"/>
                  </a:cubicBezTo>
                  <a:cubicBezTo>
                    <a:pt x="109829" y="24085"/>
                    <a:pt x="167976" y="0"/>
                    <a:pt x="228606" y="0"/>
                  </a:cubicBezTo>
                  <a:lnTo>
                    <a:pt x="1421276" y="0"/>
                  </a:lnTo>
                  <a:cubicBezTo>
                    <a:pt x="1481906" y="0"/>
                    <a:pt x="1540053" y="24085"/>
                    <a:pt x="1582925" y="66957"/>
                  </a:cubicBezTo>
                  <a:cubicBezTo>
                    <a:pt x="1625797" y="109829"/>
                    <a:pt x="1649882" y="167976"/>
                    <a:pt x="1649882" y="228606"/>
                  </a:cubicBezTo>
                  <a:lnTo>
                    <a:pt x="1649882" y="1143003"/>
                  </a:lnTo>
                  <a:cubicBezTo>
                    <a:pt x="1649882" y="1203633"/>
                    <a:pt x="1625797" y="1261780"/>
                    <a:pt x="1582925" y="1304652"/>
                  </a:cubicBezTo>
                  <a:cubicBezTo>
                    <a:pt x="1540053" y="1347524"/>
                    <a:pt x="1481906" y="1371609"/>
                    <a:pt x="1421276" y="1371609"/>
                  </a:cubicBezTo>
                  <a:lnTo>
                    <a:pt x="228606" y="1371609"/>
                  </a:lnTo>
                  <a:cubicBezTo>
                    <a:pt x="167976" y="1371609"/>
                    <a:pt x="109829" y="1347524"/>
                    <a:pt x="66957" y="1304652"/>
                  </a:cubicBezTo>
                  <a:cubicBezTo>
                    <a:pt x="24085" y="1261780"/>
                    <a:pt x="0" y="1203633"/>
                    <a:pt x="0" y="1143003"/>
                  </a:cubicBezTo>
                  <a:lnTo>
                    <a:pt x="0" y="22860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916" tIns="127916" rIns="127916" bIns="127916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IN" sz="1600" dirty="0"/>
                <a:t>Electrical balance of plant system for  power plant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705791" y="3479470"/>
              <a:ext cx="1649882" cy="1663704"/>
            </a:xfrm>
            <a:custGeom>
              <a:avLst/>
              <a:gdLst>
                <a:gd name="connsiteX0" fmla="*/ 0 w 1649882"/>
                <a:gd name="connsiteY0" fmla="*/ 228606 h 1371609"/>
                <a:gd name="connsiteX1" fmla="*/ 66957 w 1649882"/>
                <a:gd name="connsiteY1" fmla="*/ 66957 h 1371609"/>
                <a:gd name="connsiteX2" fmla="*/ 228606 w 1649882"/>
                <a:gd name="connsiteY2" fmla="*/ 0 h 1371609"/>
                <a:gd name="connsiteX3" fmla="*/ 1421276 w 1649882"/>
                <a:gd name="connsiteY3" fmla="*/ 0 h 1371609"/>
                <a:gd name="connsiteX4" fmla="*/ 1582925 w 1649882"/>
                <a:gd name="connsiteY4" fmla="*/ 66957 h 1371609"/>
                <a:gd name="connsiteX5" fmla="*/ 1649882 w 1649882"/>
                <a:gd name="connsiteY5" fmla="*/ 228606 h 1371609"/>
                <a:gd name="connsiteX6" fmla="*/ 1649882 w 1649882"/>
                <a:gd name="connsiteY6" fmla="*/ 1143003 h 1371609"/>
                <a:gd name="connsiteX7" fmla="*/ 1582925 w 1649882"/>
                <a:gd name="connsiteY7" fmla="*/ 1304652 h 1371609"/>
                <a:gd name="connsiteX8" fmla="*/ 1421276 w 1649882"/>
                <a:gd name="connsiteY8" fmla="*/ 1371609 h 1371609"/>
                <a:gd name="connsiteX9" fmla="*/ 228606 w 1649882"/>
                <a:gd name="connsiteY9" fmla="*/ 1371609 h 1371609"/>
                <a:gd name="connsiteX10" fmla="*/ 66957 w 1649882"/>
                <a:gd name="connsiteY10" fmla="*/ 1304652 h 1371609"/>
                <a:gd name="connsiteX11" fmla="*/ 0 w 1649882"/>
                <a:gd name="connsiteY11" fmla="*/ 1143003 h 1371609"/>
                <a:gd name="connsiteX12" fmla="*/ 0 w 1649882"/>
                <a:gd name="connsiteY12" fmla="*/ 228606 h 137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9882" h="1371609">
                  <a:moveTo>
                    <a:pt x="0" y="228606"/>
                  </a:moveTo>
                  <a:cubicBezTo>
                    <a:pt x="0" y="167976"/>
                    <a:pt x="24085" y="109829"/>
                    <a:pt x="66957" y="66957"/>
                  </a:cubicBezTo>
                  <a:cubicBezTo>
                    <a:pt x="109829" y="24085"/>
                    <a:pt x="167976" y="0"/>
                    <a:pt x="228606" y="0"/>
                  </a:cubicBezTo>
                  <a:lnTo>
                    <a:pt x="1421276" y="0"/>
                  </a:lnTo>
                  <a:cubicBezTo>
                    <a:pt x="1481906" y="0"/>
                    <a:pt x="1540053" y="24085"/>
                    <a:pt x="1582925" y="66957"/>
                  </a:cubicBezTo>
                  <a:cubicBezTo>
                    <a:pt x="1625797" y="109829"/>
                    <a:pt x="1649882" y="167976"/>
                    <a:pt x="1649882" y="228606"/>
                  </a:cubicBezTo>
                  <a:lnTo>
                    <a:pt x="1649882" y="1143003"/>
                  </a:lnTo>
                  <a:cubicBezTo>
                    <a:pt x="1649882" y="1203633"/>
                    <a:pt x="1625797" y="1261780"/>
                    <a:pt x="1582925" y="1304652"/>
                  </a:cubicBezTo>
                  <a:cubicBezTo>
                    <a:pt x="1540053" y="1347524"/>
                    <a:pt x="1481906" y="1371609"/>
                    <a:pt x="1421276" y="1371609"/>
                  </a:cubicBezTo>
                  <a:lnTo>
                    <a:pt x="228606" y="1371609"/>
                  </a:lnTo>
                  <a:cubicBezTo>
                    <a:pt x="167976" y="1371609"/>
                    <a:pt x="109829" y="1347524"/>
                    <a:pt x="66957" y="1304652"/>
                  </a:cubicBezTo>
                  <a:cubicBezTo>
                    <a:pt x="24085" y="1261780"/>
                    <a:pt x="0" y="1203633"/>
                    <a:pt x="0" y="1143003"/>
                  </a:cubicBezTo>
                  <a:lnTo>
                    <a:pt x="0" y="22860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916" tIns="127916" rIns="127916" bIns="127916" spcCol="1270" anchor="ctr"/>
            <a:lstStyle/>
            <a:p>
              <a:pPr algn="ctr" defTabSz="7112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IN" sz="1600" dirty="0"/>
                <a:t>Electrical industrial projects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1"/>
          <p:cNvGrpSpPr>
            <a:grpSpLocks/>
          </p:cNvGrpSpPr>
          <p:nvPr/>
        </p:nvGrpSpPr>
        <p:grpSpPr bwMode="auto">
          <a:xfrm>
            <a:off x="5070475" y="3052763"/>
            <a:ext cx="3660775" cy="2789237"/>
            <a:chOff x="5070763" y="3053121"/>
            <a:chExt cx="3660781" cy="2252304"/>
          </a:xfrm>
        </p:grpSpPr>
        <p:sp>
          <p:nvSpPr>
            <p:cNvPr id="24" name="Rektangel 39"/>
            <p:cNvSpPr/>
            <p:nvPr/>
          </p:nvSpPr>
          <p:spPr bwMode="auto">
            <a:xfrm>
              <a:off x="5073938" y="3053121"/>
              <a:ext cx="3657606" cy="423028"/>
            </a:xfrm>
            <a:prstGeom prst="rect">
              <a:avLst/>
            </a:prstGeom>
            <a:gradFill flip="none" rotWithShape="1">
              <a:gsLst>
                <a:gs pos="4400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Rektangel 43"/>
            <p:cNvSpPr>
              <a:spLocks noChangeArrowheads="1"/>
            </p:cNvSpPr>
            <p:nvPr/>
          </p:nvSpPr>
          <p:spPr bwMode="auto">
            <a:xfrm>
              <a:off x="5070763" y="3338985"/>
              <a:ext cx="3657606" cy="196644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7308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IN" sz="1400" smtClean="0">
                <a:ea typeface="ＭＳ Ｐゴシック" pitchFamily="34" charset="-128"/>
                <a:cs typeface="+mn-cs"/>
              </a:rPr>
              <a:t>The company’s key strengths in the EPC segment include:</a:t>
            </a:r>
          </a:p>
          <a:p>
            <a:pPr>
              <a:buFont typeface="Arial" charset="0"/>
              <a:buNone/>
              <a:defRPr/>
            </a:pPr>
            <a:endParaRPr lang="en-IN" sz="1400" smtClean="0">
              <a:ea typeface="ＭＳ Ｐゴシック" pitchFamily="34" charset="-128"/>
              <a:cs typeface="+mn-cs"/>
            </a:endParaRPr>
          </a:p>
        </p:txBody>
      </p:sp>
      <p:sp>
        <p:nvSpPr>
          <p:cNvPr id="36869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41605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smtClean="0">
                <a:ea typeface="ＭＳ Ｐゴシック" pitchFamily="34" charset="-128"/>
                <a:cs typeface="+mn-cs"/>
              </a:rPr>
              <a:t>Collaborations with Woosun Electric Co., Korea for power projects and Cobra Engineers, Spain for substation execution</a:t>
            </a:r>
          </a:p>
          <a:p>
            <a:pPr>
              <a:buFont typeface="Arial" charset="0"/>
              <a:buNone/>
              <a:defRPr/>
            </a:pPr>
            <a:endParaRPr lang="en-US" sz="1400" smtClean="0">
              <a:ea typeface="ＭＳ Ｐゴシック" pitchFamily="34" charset="-128"/>
              <a:cs typeface="+mn-cs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400" smtClean="0">
                <a:ea typeface="ＭＳ Ｐゴシック" pitchFamily="34" charset="-128"/>
                <a:cs typeface="+mn-cs"/>
              </a:rPr>
              <a:t>Executing projects for some of the biggest names in the industry:</a:t>
            </a:r>
          </a:p>
          <a:p>
            <a:pPr>
              <a:buFont typeface="Arial" charset="0"/>
              <a:buChar char="•"/>
              <a:defRPr/>
            </a:pPr>
            <a:endParaRPr lang="en-US" sz="1400" smtClean="0"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50232" y="2323413"/>
          <a:ext cx="39455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787775"/>
            <a:ext cx="12461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1" b="18584"/>
          <a:stretch>
            <a:fillRect/>
          </a:stretch>
        </p:blipFill>
        <p:spPr bwMode="auto">
          <a:xfrm>
            <a:off x="5138738" y="4773613"/>
            <a:ext cx="10969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3" b="20087"/>
          <a:stretch>
            <a:fillRect/>
          </a:stretch>
        </p:blipFill>
        <p:spPr bwMode="auto">
          <a:xfrm>
            <a:off x="7561263" y="4738688"/>
            <a:ext cx="109061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802188"/>
            <a:ext cx="10969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89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1754"/>
          <a:stretch>
            <a:fillRect/>
          </a:stretch>
        </p:blipFill>
        <p:spPr bwMode="auto">
          <a:xfrm>
            <a:off x="7553325" y="3495675"/>
            <a:ext cx="1092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90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3495675"/>
            <a:ext cx="103346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IN" sz="1400" dirty="0" smtClean="0">
                <a:cs typeface="+mn-cs"/>
              </a:rPr>
              <a:t>Servicing both the government and the private sectors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IN" sz="1400" dirty="0" smtClean="0">
                <a:cs typeface="+mn-cs"/>
              </a:rPr>
              <a:t>Average gestation period of such projects can range from 4 to 24 months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IN" sz="1400" dirty="0" smtClean="0">
                <a:cs typeface="+mn-cs"/>
              </a:rPr>
              <a:t>Aims to foray into other sectors like transmission line, infrastructure projects in the area of SEZ, MRT/Airport, EPC of cement plants, power plant and steel plant in the next 2-3 years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r>
              <a:rPr lang="en-IN" sz="1400" dirty="0" smtClean="0">
                <a:cs typeface="+mn-cs"/>
              </a:rPr>
              <a:t>Key projects executed include:</a:t>
            </a: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EPC of HV Cablings system for JVVNL, </a:t>
            </a:r>
            <a:r>
              <a:rPr lang="en-IN" sz="1400" dirty="0" err="1" smtClean="0">
                <a:cs typeface="+mn-cs"/>
              </a:rPr>
              <a:t>Jaipur</a:t>
            </a:r>
            <a:endParaRPr lang="en-IN" sz="1400" dirty="0" smtClean="0">
              <a:cs typeface="+mn-cs"/>
            </a:endParaRP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MES for 100kV Transform and Electrical System of Air Force station, </a:t>
            </a:r>
            <a:r>
              <a:rPr lang="en-IN" sz="1400" dirty="0" err="1" smtClean="0">
                <a:cs typeface="+mn-cs"/>
              </a:rPr>
              <a:t>Gurgaon</a:t>
            </a:r>
            <a:endParaRPr lang="en-IN" sz="1400" dirty="0" smtClean="0">
              <a:cs typeface="+mn-cs"/>
            </a:endParaRP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Projects for power transmission utilities including projects for MSETCL, KSEB, TNEB, RVPNL</a:t>
            </a: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Projects for Reliance Infrastructure (400kV switchyard for 2x600 mw Thermal Power Project at </a:t>
            </a:r>
            <a:r>
              <a:rPr lang="en-IN" sz="1400" dirty="0" err="1" smtClean="0">
                <a:cs typeface="+mn-cs"/>
              </a:rPr>
              <a:t>Hissar</a:t>
            </a:r>
            <a:endParaRPr lang="en-IN" sz="1400" dirty="0" smtClean="0">
              <a:cs typeface="+mn-cs"/>
            </a:endParaRP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Industrial sector for AERENR, Ludhiana</a:t>
            </a: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Private utilities like Reliance, Tata </a:t>
            </a:r>
            <a:r>
              <a:rPr lang="en-IN" sz="1400" dirty="0" err="1" smtClean="0">
                <a:cs typeface="+mn-cs"/>
              </a:rPr>
              <a:t>Etc</a:t>
            </a:r>
            <a:endParaRPr lang="en-IN" sz="1400" dirty="0" smtClean="0">
              <a:cs typeface="+mn-cs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1400" dirty="0" smtClean="0"/>
              <a:t>RAPDRP/DDUGY Project at Mathura , </a:t>
            </a:r>
            <a:r>
              <a:rPr lang="en-US" sz="1400" dirty="0" err="1" smtClean="0"/>
              <a:t>Vrindavan</a:t>
            </a:r>
            <a:r>
              <a:rPr lang="en-US" sz="1400" dirty="0" smtClean="0"/>
              <a:t> &amp; IPDS Project at </a:t>
            </a:r>
            <a:r>
              <a:rPr lang="en-US" sz="1400" dirty="0" err="1" smtClean="0"/>
              <a:t>Varansi</a:t>
            </a:r>
            <a:endParaRPr lang="en-IN" sz="1400" dirty="0"/>
          </a:p>
          <a:p>
            <a:pPr lvl="1">
              <a:lnSpc>
                <a:spcPct val="150000"/>
              </a:lnSpc>
              <a:defRPr/>
            </a:pPr>
            <a:endParaRPr lang="en-IN" sz="1400" dirty="0" smtClean="0">
              <a:cs typeface="+mn-cs"/>
            </a:endParaRPr>
          </a:p>
          <a:p>
            <a:pPr marL="457200" lvl="1" indent="0">
              <a:lnSpc>
                <a:spcPct val="150000"/>
              </a:lnSpc>
              <a:buNone/>
              <a:defRPr/>
            </a:pPr>
            <a:endParaRPr lang="en-IN" sz="1400" dirty="0" smtClean="0"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2"/>
              <a:defRPr/>
            </a:pPr>
            <a:r>
              <a:rPr lang="en-GB" sz="1400" b="1" dirty="0" smtClean="0">
                <a:cs typeface="+mn-cs"/>
              </a:rPr>
              <a:t>Strengthening EHV segment presence </a:t>
            </a:r>
            <a:endParaRPr lang="en-IN" sz="1400" b="1" dirty="0" smtClean="0">
              <a:cs typeface="+mn-cs"/>
            </a:endParaRPr>
          </a:p>
          <a:p>
            <a:pPr lvl="1">
              <a:defRPr/>
            </a:pPr>
            <a:endParaRPr lang="en-IN" sz="1400" b="1" dirty="0" smtClean="0">
              <a:cs typeface="+mn-cs"/>
            </a:endParaRP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New Line of 400 kV Commissioned  at </a:t>
            </a:r>
            <a:r>
              <a:rPr lang="en-IN" sz="1400" dirty="0" err="1" smtClean="0">
                <a:cs typeface="+mn-cs"/>
              </a:rPr>
              <a:t>Chopanki</a:t>
            </a:r>
            <a:r>
              <a:rPr lang="en-IN" sz="1400" dirty="0" smtClean="0">
                <a:cs typeface="+mn-cs"/>
              </a:rPr>
              <a:t> Plant.</a:t>
            </a: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With commercial production, KEI is only third company in India to manufacture EHV cables </a:t>
            </a: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The demand for EHV cables in the country has so far been met through imports</a:t>
            </a:r>
          </a:p>
          <a:p>
            <a:pPr lvl="1">
              <a:lnSpc>
                <a:spcPct val="150000"/>
              </a:lnSpc>
              <a:defRPr/>
            </a:pPr>
            <a:r>
              <a:rPr lang="en-IN" sz="1400" dirty="0" smtClean="0">
                <a:cs typeface="+mn-cs"/>
              </a:rPr>
              <a:t>Executed order of KPTCL worth Rs75 Crores.</a:t>
            </a:r>
          </a:p>
          <a:p>
            <a:pPr lvl="1"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 smtClean="0">
                <a:cs typeface="+mn-cs"/>
              </a:rPr>
              <a:t>Executed order of Rs.138 </a:t>
            </a:r>
            <a:r>
              <a:rPr lang="en-US" sz="1400" dirty="0" err="1" smtClean="0">
                <a:cs typeface="+mn-cs"/>
              </a:rPr>
              <a:t>crore</a:t>
            </a:r>
            <a:r>
              <a:rPr lang="en-US" sz="1400" dirty="0" smtClean="0">
                <a:cs typeface="+mn-cs"/>
              </a:rPr>
              <a:t> of Uttar Pradesh </a:t>
            </a:r>
            <a:r>
              <a:rPr lang="en-US" sz="1400" dirty="0" err="1" smtClean="0">
                <a:cs typeface="+mn-cs"/>
              </a:rPr>
              <a:t>Rajkiya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nirman</a:t>
            </a:r>
            <a:r>
              <a:rPr lang="en-US" sz="1400" dirty="0" smtClean="0">
                <a:cs typeface="+mn-cs"/>
              </a:rPr>
              <a:t> Nigam Ltd. </a:t>
            </a:r>
          </a:p>
          <a:p>
            <a:pPr lvl="1"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 smtClean="0">
                <a:cs typeface="+mn-cs"/>
              </a:rPr>
              <a:t>Executed 220 KV EHV Project  of Rs. 65 Crore of DMRC</a:t>
            </a:r>
          </a:p>
          <a:p>
            <a:pPr lvl="1"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400" dirty="0" smtClean="0">
                <a:cs typeface="+mn-cs"/>
              </a:rPr>
              <a:t>Executed 220 KV EHV Project of Rs. 40 Crore of PGICL</a:t>
            </a:r>
          </a:p>
          <a:p>
            <a:pPr lvl="1">
              <a:lnSpc>
                <a:spcPct val="150000"/>
              </a:lnSpc>
              <a:defRPr/>
            </a:pPr>
            <a:endParaRPr lang="en-IN" sz="1400" dirty="0" smtClean="0">
              <a:cs typeface="+mn-cs"/>
            </a:endParaRPr>
          </a:p>
          <a:p>
            <a:pPr lvl="1">
              <a:buFont typeface="Arial" charset="0"/>
              <a:buChar char="–"/>
              <a:defRPr/>
            </a:pPr>
            <a:endParaRPr lang="en-IN" sz="1400" b="1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 smtClean="0"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IN" sz="1400" dirty="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enkelt afrundet hjørne 11"/>
          <p:cNvSpPr/>
          <p:nvPr/>
        </p:nvSpPr>
        <p:spPr>
          <a:xfrm rot="10800000" flipH="1">
            <a:off x="609600" y="1524000"/>
            <a:ext cx="7924800" cy="4419602"/>
          </a:xfrm>
          <a:prstGeom prst="round1Rect">
            <a:avLst>
              <a:gd name="adj" fmla="val 859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Highlights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14325" y="1600200"/>
            <a:ext cx="8229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Font typeface="Wingdings" pitchFamily="2" charset="2"/>
              <a:buChar char="§"/>
              <a:defRPr/>
            </a:pPr>
            <a:r>
              <a:rPr lang="en-US" dirty="0">
                <a:ea typeface="ＭＳ Ｐゴシック" pitchFamily="-105" charset="-128"/>
                <a:cs typeface="ＭＳ Ｐゴシック"/>
              </a:rPr>
              <a:t>ET 500 </a:t>
            </a:r>
            <a:r>
              <a:rPr lang="en-US" dirty="0" smtClean="0">
                <a:ea typeface="ＭＳ Ｐゴシック" pitchFamily="-105" charset="-128"/>
                <a:cs typeface="ＭＳ Ｐゴシック"/>
              </a:rPr>
              <a:t>2017 </a:t>
            </a:r>
            <a:r>
              <a:rPr lang="en-US" dirty="0">
                <a:ea typeface="ＭＳ Ｐゴシック" pitchFamily="-105" charset="-128"/>
                <a:cs typeface="ＭＳ Ｐゴシック"/>
              </a:rPr>
              <a:t>KEI ranking improve </a:t>
            </a:r>
            <a:r>
              <a:rPr lang="en-US" dirty="0" smtClean="0">
                <a:ea typeface="ＭＳ Ｐゴシック" pitchFamily="-105" charset="-128"/>
                <a:cs typeface="ＭＳ Ｐゴシック"/>
              </a:rPr>
              <a:t>to 380 </a:t>
            </a:r>
            <a:r>
              <a:rPr lang="en-US" dirty="0">
                <a:ea typeface="ＭＳ Ｐゴシック" pitchFamily="-105" charset="-128"/>
                <a:cs typeface="ＭＳ Ｐゴシック"/>
              </a:rPr>
              <a:t>against previous ranking </a:t>
            </a:r>
            <a:r>
              <a:rPr lang="en-US" dirty="0" smtClean="0">
                <a:ea typeface="ＭＳ Ｐゴシック" pitchFamily="-105" charset="-128"/>
                <a:cs typeface="ＭＳ Ｐゴシック"/>
              </a:rPr>
              <a:t>405 </a:t>
            </a:r>
            <a:endParaRPr lang="en-US" dirty="0" smtClean="0">
              <a:latin typeface="+mn-lt"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ICRA Ltd has upgraded  long term rating A  from A-(A Minus)and short term rating A1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 from A2+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+mn-lt"/>
                <a:ea typeface="ＭＳ Ｐゴシック" pitchFamily="-105" charset="-128"/>
                <a:cs typeface="ＭＳ Ｐゴシック"/>
              </a:rPr>
              <a:t>During FY17-18 Growth in Net Sales 29%, In PAT 54% over  last year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+mn-lt"/>
                <a:ea typeface="ＭＳ Ｐゴシック" pitchFamily="-105" charset="-128"/>
                <a:cs typeface="ＭＳ Ｐゴシック"/>
              </a:rPr>
              <a:t>During Q1 FY 18-19 Growth in Net Sales 13.68% , PAT 17.12%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Cable division Growth approx. 25% in value and approx.18% in Volume in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FY17-18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Strong Order Book of Rs. 2599 Cr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 – EPC Rs. 1290 Cr, Cable Rs. 1390 </a:t>
            </a:r>
            <a:r>
              <a:rPr lang="en-US" dirty="0" smtClean="0">
                <a:latin typeface="+mn-lt"/>
                <a:ea typeface="ＭＳ Ｐゴシック" pitchFamily="-105" charset="-128"/>
                <a:cs typeface="ＭＳ Ｐゴシック"/>
              </a:rPr>
              <a:t>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r and L1/LOI EPC Rs. 884 Cr , Cable Rs. 708 Cr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baseline="0" dirty="0" smtClean="0">
                <a:latin typeface="+mn-lt"/>
                <a:ea typeface="ＭＳ Ｐゴシック" pitchFamily="-105" charset="-128"/>
                <a:cs typeface="ＭＳ Ｐゴシック"/>
              </a:rPr>
              <a:t>Insurance of Receivables to mitigate risk</a:t>
            </a:r>
            <a:r>
              <a:rPr lang="en-US" dirty="0" smtClean="0">
                <a:latin typeface="+mn-lt"/>
                <a:ea typeface="ＭＳ Ｐゴシック" pitchFamily="-105" charset="-128"/>
                <a:cs typeface="ＭＳ Ｐゴシック"/>
              </a:rPr>
              <a:t> 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 Improvement in Order Book to lead to increase in turnover and Profitability.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1400" dirty="0" smtClean="0">
                <a:ea typeface="ＭＳ Ｐゴシック"/>
              </a:rPr>
              <a:t>Foray into the EHV segment is aided by the KEI’s Technological collaboration entered into with Switzerland-based M/s </a:t>
            </a:r>
            <a:r>
              <a:rPr lang="en-IN" sz="1400" dirty="0" err="1" smtClean="0">
                <a:ea typeface="ＭＳ Ｐゴシック"/>
              </a:rPr>
              <a:t>Brugg</a:t>
            </a:r>
            <a:r>
              <a:rPr lang="en-IN" sz="1400" dirty="0" smtClean="0">
                <a:ea typeface="ＭＳ Ｐゴシック"/>
              </a:rPr>
              <a:t> </a:t>
            </a:r>
            <a:r>
              <a:rPr lang="en-IN" sz="1400" dirty="0" err="1" smtClean="0">
                <a:ea typeface="ＭＳ Ｐゴシック"/>
              </a:rPr>
              <a:t>Kabel</a:t>
            </a:r>
            <a:r>
              <a:rPr lang="en-IN" sz="1400" dirty="0" smtClean="0">
                <a:ea typeface="ＭＳ Ｐゴシック"/>
              </a:rPr>
              <a:t> AG</a:t>
            </a:r>
            <a:endParaRPr lang="en-GB" sz="1400" dirty="0" smtClean="0">
              <a:ea typeface="ＭＳ Ｐゴシック"/>
            </a:endParaRPr>
          </a:p>
          <a:p>
            <a:pPr algn="just">
              <a:lnSpc>
                <a:spcPct val="150000"/>
              </a:lnSpc>
            </a:pPr>
            <a:r>
              <a:rPr lang="en-GB" sz="1400" dirty="0" err="1" smtClean="0">
                <a:ea typeface="ＭＳ Ｐゴシック"/>
              </a:rPr>
              <a:t>Brugg</a:t>
            </a:r>
            <a:r>
              <a:rPr lang="en-GB" sz="1400" dirty="0" smtClean="0">
                <a:ea typeface="ＭＳ Ｐゴシック"/>
              </a:rPr>
              <a:t> enjoys over 100 years of experience and ability to manufacture cables up to 550 kV</a:t>
            </a:r>
            <a:endParaRPr lang="en-IN" sz="1400" dirty="0" smtClean="0">
              <a:ea typeface="ＭＳ Ｐゴシック"/>
            </a:endParaRPr>
          </a:p>
          <a:p>
            <a:pPr algn="just">
              <a:lnSpc>
                <a:spcPct val="150000"/>
              </a:lnSpc>
            </a:pPr>
            <a:r>
              <a:rPr lang="en-IN" sz="1400" dirty="0" smtClean="0">
                <a:ea typeface="ＭＳ Ｐゴシック"/>
              </a:rPr>
              <a:t>Collaboration has enabled KEI a faster entry into the EHV cable market  with designs, process back-up – services which are sought by end users</a:t>
            </a:r>
          </a:p>
          <a:p>
            <a:pPr algn="just">
              <a:lnSpc>
                <a:spcPct val="150000"/>
              </a:lnSpc>
            </a:pPr>
            <a:r>
              <a:rPr lang="en-IN" sz="1400" dirty="0" smtClean="0">
                <a:ea typeface="ＭＳ Ｐゴシック"/>
              </a:rPr>
              <a:t>End-users of EHV cables includes transmission companies, mega power plants, metro cities, industries such as steel, cement, refineries, petrochemicals, large realty projects such as IT Parks, large residential complexes, etc</a:t>
            </a:r>
          </a:p>
          <a:p>
            <a:pPr algn="just">
              <a:lnSpc>
                <a:spcPct val="150000"/>
              </a:lnSpc>
            </a:pPr>
            <a:r>
              <a:rPr lang="en-IN" sz="1400" b="1" dirty="0" smtClean="0">
                <a:ea typeface="ＭＳ Ｐゴシック"/>
              </a:rPr>
              <a:t>Presently  more than Rs. 400 Crore orders of EHV Cable  including Accessories and Erection &amp; Commissioning is pending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325" y="1600200"/>
            <a:ext cx="8372475" cy="4525963"/>
          </a:xfrm>
        </p:spPr>
        <p:txBody>
          <a:bodyPr/>
          <a:lstStyle/>
          <a:p>
            <a:pPr marL="400050" indent="-400050" fontAlgn="auto">
              <a:lnSpc>
                <a:spcPct val="150000"/>
              </a:lnSpc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AutoNum type="romanUcPeriod" startAt="2"/>
              <a:defRPr/>
            </a:pPr>
            <a:r>
              <a:rPr lang="en-US" sz="1400" b="1" u="sng" dirty="0" smtClean="0">
                <a:cs typeface="+mn-cs"/>
              </a:rPr>
              <a:t>Retail – domestic wires</a:t>
            </a:r>
            <a:r>
              <a:rPr lang="en-US" sz="1400" b="1" dirty="0" smtClean="0">
                <a:cs typeface="+mn-cs"/>
              </a:rPr>
              <a:t>										</a:t>
            </a:r>
            <a:endParaRPr lang="en-US" sz="1200" b="1" u="sng" dirty="0" smtClean="0">
              <a:cs typeface="+mn-cs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Phenomenal progress achieved by the company in the last 6 years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Developed a strong reputation as the “power behind the power”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Established a clear positioning of a “specialist cable manufacturer”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The three pillars of trust &amp; quality, brand awareness &amp; customer service have resulted in robust growth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b="1" dirty="0" smtClean="0">
                <a:cs typeface="+mn-cs"/>
              </a:rPr>
              <a:t>Added  137 (NET) New Dealer/ Distributor in the current financial year 2017-18 18 Dealer in Q1 18-19. </a:t>
            </a:r>
            <a:r>
              <a:rPr lang="en-IN" sz="1400" b="1" dirty="0" smtClean="0"/>
              <a:t>Total 1302 </a:t>
            </a:r>
            <a:r>
              <a:rPr lang="en-IN" sz="1400" b="1" dirty="0"/>
              <a:t>D</a:t>
            </a:r>
            <a:r>
              <a:rPr lang="en-IN" sz="1400" b="1" dirty="0" smtClean="0"/>
              <a:t>ealer’s network as on 30</a:t>
            </a:r>
            <a:r>
              <a:rPr lang="en-IN" sz="1400" b="1" baseline="30000" dirty="0" smtClean="0"/>
              <a:t>th</a:t>
            </a:r>
            <a:r>
              <a:rPr lang="en-IN" sz="1400" b="1" dirty="0" smtClean="0"/>
              <a:t> June 2018.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Focused efforts and aggressive brand building initiatives have lead to increased house wire sales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Product and quality offering, specialist positioning and brand enhancing activities  and strengthening of the distribution and dealership network  leading to sales growth in FY17-18 &amp; further in current financial year.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Business Overview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4325" y="1600200"/>
            <a:ext cx="8372475" cy="4752975"/>
          </a:xfrm>
        </p:spPr>
        <p:txBody>
          <a:bodyPr/>
          <a:lstStyle/>
          <a:p>
            <a:pPr marL="400050" indent="-400050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AutoNum type="romanUcPeriod" startAt="3"/>
              <a:defRPr/>
            </a:pPr>
            <a:r>
              <a:rPr lang="en-US" sz="1400" b="1" u="sng" dirty="0" smtClean="0">
                <a:cs typeface="+mn-cs"/>
              </a:rPr>
              <a:t>Exports</a:t>
            </a:r>
            <a:r>
              <a:rPr lang="en-US" sz="1400" b="1" dirty="0" smtClean="0">
                <a:cs typeface="+mn-cs"/>
              </a:rPr>
              <a:t>											</a:t>
            </a:r>
            <a:endParaRPr lang="en-US" sz="1200" b="1" u="sng" dirty="0" smtClean="0">
              <a:cs typeface="+mn-cs"/>
            </a:endParaRPr>
          </a:p>
          <a:p>
            <a:pPr marL="400050" indent="-400050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None/>
              <a:defRPr/>
            </a:pPr>
            <a:r>
              <a:rPr lang="en-US" sz="1400" b="1" dirty="0" smtClean="0">
                <a:cs typeface="+mn-cs"/>
              </a:rPr>
              <a:t>	</a:t>
            </a:r>
            <a:endParaRPr lang="en-US" sz="1400" b="1" u="sng" dirty="0" smtClean="0">
              <a:cs typeface="+mn-cs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Presence in over 45 countries across the globe	 with focus  on the oil &amp; gas and utilities segment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Offers wide range of cables viz. EHV (66kV to 400kV),	 MV (11kV to 33kV) and LV (&lt; 11kV) cables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Competitive pricing and ability to offer customised 	solutions and speciality cables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Export market is expected to at grow at rapid pace with opening of new branch offices 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Strengthened prequalification parameters and achieved  approvals for large projects with local companies in Middle East &amp; South Africa &amp; Australia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dirty="0" smtClean="0">
                <a:cs typeface="+mn-cs"/>
              </a:rPr>
              <a:t>Part of various international exhibitions to establish new linkages and showcasing strong commitment to grow presence in the overseas market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b="1" dirty="0" smtClean="0">
                <a:cs typeface="+mn-cs"/>
              </a:rPr>
              <a:t>Overseas offices in Singapore, Nigeria, </a:t>
            </a:r>
            <a:r>
              <a:rPr lang="en-IN" sz="1400" b="1" dirty="0" err="1" smtClean="0">
                <a:cs typeface="+mn-cs"/>
              </a:rPr>
              <a:t>Kazakistan</a:t>
            </a:r>
            <a:r>
              <a:rPr lang="en-IN" sz="1400" b="1" dirty="0" smtClean="0">
                <a:cs typeface="+mn-cs"/>
              </a:rPr>
              <a:t> and  Dubai/</a:t>
            </a:r>
            <a:r>
              <a:rPr lang="en-IN" sz="1400" b="1" dirty="0" err="1" smtClean="0">
                <a:cs typeface="+mn-cs"/>
              </a:rPr>
              <a:t>Abudhabi</a:t>
            </a:r>
            <a:r>
              <a:rPr lang="en-IN" sz="1400" b="1" dirty="0" smtClean="0">
                <a:cs typeface="+mn-cs"/>
              </a:rPr>
              <a:t>, Gambia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IN" sz="1400" b="1" dirty="0" smtClean="0">
                <a:cs typeface="+mn-cs"/>
              </a:rPr>
              <a:t>And presence in Korea and Australia through Agent &amp; Recently opened  Subsidiary Co. in Australia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400" b="1" dirty="0" smtClean="0">
                <a:cs typeface="+mn-cs"/>
              </a:rPr>
              <a:t>Strong order book of Rs. 195 Crore of Export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Future Outlook</a:t>
            </a:r>
            <a:endParaRPr lang="en-US" dirty="0"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188" y="1857375"/>
            <a:ext cx="1214437" cy="1097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New Industrial cable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452126" y="1857375"/>
            <a:ext cx="2000250" cy="1097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Presence across complete  range of cables up to </a:t>
            </a:r>
            <a:r>
              <a:rPr lang="en-IN" dirty="0" smtClean="0"/>
              <a:t>400kV</a:t>
            </a:r>
            <a:endParaRPr lang="en-I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5391877" y="1928813"/>
            <a:ext cx="1214438" cy="1097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Enhanced capacities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545813" y="1928813"/>
            <a:ext cx="1214437" cy="10972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Turnkey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EPC solutions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286125" y="3571875"/>
            <a:ext cx="2000250" cy="1463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Widest range of power  &amp; instrumentation cables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2869438" y="3571875"/>
            <a:ext cx="1785938" cy="1463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600" dirty="0"/>
              <a:t>Focused approach in its domestic house wires and EHV segment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600" dirty="0"/>
          </a:p>
        </p:txBody>
      </p:sp>
      <p:sp>
        <p:nvSpPr>
          <p:cNvPr id="11" name="Rectangle 10"/>
          <p:cNvSpPr/>
          <p:nvPr/>
        </p:nvSpPr>
        <p:spPr>
          <a:xfrm>
            <a:off x="5238439" y="3500437"/>
            <a:ext cx="1500187" cy="1463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Key technological tie-ups with Brugg </a:t>
            </a:r>
            <a:r>
              <a:rPr lang="en-IN" dirty="0" err="1"/>
              <a:t>Kabel</a:t>
            </a:r>
            <a:r>
              <a:rPr lang="en-IN" dirty="0"/>
              <a:t> A.G.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7321688" y="3500437"/>
            <a:ext cx="1500187" cy="1463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/>
              <a:t>Experienced &amp; trusted brand name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20" name="Flowchart: Process 19"/>
          <p:cNvSpPr/>
          <p:nvPr/>
        </p:nvSpPr>
        <p:spPr>
          <a:xfrm>
            <a:off x="2992398" y="5786438"/>
            <a:ext cx="3087768" cy="571500"/>
          </a:xfrm>
          <a:prstGeom prst="flowChartProces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dirty="0"/>
              <a:t>Delivering growth</a:t>
            </a:r>
          </a:p>
        </p:txBody>
      </p:sp>
      <p:sp>
        <p:nvSpPr>
          <p:cNvPr id="19" name="Equal 18"/>
          <p:cNvSpPr/>
          <p:nvPr/>
        </p:nvSpPr>
        <p:spPr>
          <a:xfrm>
            <a:off x="4244975" y="5260975"/>
            <a:ext cx="630238" cy="493713"/>
          </a:xfrm>
          <a:prstGeom prst="mathEqua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lus 20"/>
          <p:cNvSpPr/>
          <p:nvPr/>
        </p:nvSpPr>
        <p:spPr>
          <a:xfrm>
            <a:off x="1781175" y="2136775"/>
            <a:ext cx="403225" cy="404813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4719638" y="2136775"/>
            <a:ext cx="404812" cy="404813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lus 22"/>
          <p:cNvSpPr/>
          <p:nvPr/>
        </p:nvSpPr>
        <p:spPr>
          <a:xfrm>
            <a:off x="6873875" y="2136775"/>
            <a:ext cx="404813" cy="404813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6827838" y="3906838"/>
            <a:ext cx="404812" cy="40322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4745038" y="3906838"/>
            <a:ext cx="403225" cy="40322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2376488" y="3906838"/>
            <a:ext cx="403225" cy="403225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Financials</a:t>
            </a:r>
            <a:endParaRPr lang="en-US" dirty="0"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01722"/>
              </p:ext>
            </p:extLst>
          </p:nvPr>
        </p:nvGraphicFramePr>
        <p:xfrm>
          <a:off x="152400" y="1676400"/>
          <a:ext cx="8077200" cy="4457132"/>
        </p:xfrm>
        <a:graphic>
          <a:graphicData uri="http://schemas.openxmlformats.org/drawingml/2006/table">
            <a:tbl>
              <a:tblPr firstRow="1" bandRow="1">
                <a:effectLst/>
                <a:tableStyleId>{327F97BB-C833-4FB7-BDE5-3F7075034690}</a:tableStyleId>
              </a:tblPr>
              <a:tblGrid>
                <a:gridCol w="99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1035">
                <a:tc>
                  <a:txBody>
                    <a:bodyPr/>
                    <a:lstStyle/>
                    <a:p>
                      <a:pPr algn="ctr"/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FY 12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FY 13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FY 14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FY15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FY16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FY 17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FY 18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84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Net Sales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1658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2325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3446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PBDIT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348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PBT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90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2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Net Fixed Assets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42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Net Worth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363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461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605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42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Total Debt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471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465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2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Buyer Credit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2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ROCE (%)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2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ROE (%)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1295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Rs. In </a:t>
            </a:r>
            <a:r>
              <a:rPr lang="en-US" sz="1200" dirty="0" err="1" smtClean="0"/>
              <a:t>Crores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Financials</a:t>
            </a:r>
            <a:endParaRPr lang="en-US" dirty="0"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60859"/>
              </p:ext>
            </p:extLst>
          </p:nvPr>
        </p:nvGraphicFramePr>
        <p:xfrm>
          <a:off x="457200" y="1828800"/>
          <a:ext cx="7543800" cy="3201224"/>
        </p:xfrm>
        <a:graphic>
          <a:graphicData uri="http://schemas.openxmlformats.org/drawingml/2006/table">
            <a:tbl>
              <a:tblPr firstRow="1" bandRow="1">
                <a:effectLst/>
                <a:tableStyleId>{327F97BB-C833-4FB7-BDE5-3F7075034690}</a:tableStyleId>
              </a:tblPr>
              <a:tblGrid>
                <a:gridCol w="121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3038">
                <a:tc>
                  <a:txBody>
                    <a:bodyPr/>
                    <a:lstStyle/>
                    <a:p>
                      <a:pPr algn="ctr"/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Q2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(16-17)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(16-17)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Q4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(16-17)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Q1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Q2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Q4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Q1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(18-19)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26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Revenues Net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889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PBDIT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PBT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9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0" y="1295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Rs. In </a:t>
            </a:r>
            <a:r>
              <a:rPr lang="en-US" sz="1200" dirty="0" err="1" smtClean="0"/>
              <a:t>Crores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0175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604448"/>
              </p:ext>
            </p:extLst>
          </p:nvPr>
        </p:nvGraphicFramePr>
        <p:xfrm>
          <a:off x="457200" y="1702151"/>
          <a:ext cx="7907627" cy="5205039"/>
        </p:xfrm>
        <a:graphic>
          <a:graphicData uri="http://schemas.openxmlformats.org/drawingml/2006/table">
            <a:tbl>
              <a:tblPr firstRow="1" bandRow="1">
                <a:effectLst/>
                <a:tableStyleId>{327F97BB-C833-4FB7-BDE5-3F7075034690}</a:tableStyleId>
              </a:tblPr>
              <a:tblGrid>
                <a:gridCol w="12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7725">
                  <a:extLst>
                    <a:ext uri="{9D8B030D-6E8A-4147-A177-3AD203B41FA5}">
                      <a16:colId xmlns:a16="http://schemas.microsoft.com/office/drawing/2014/main" val="2393576651"/>
                    </a:ext>
                  </a:extLst>
                </a:gridCol>
                <a:gridCol w="802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33043641"/>
                    </a:ext>
                  </a:extLst>
                </a:gridCol>
                <a:gridCol w="973427">
                  <a:extLst>
                    <a:ext uri="{9D8B030D-6E8A-4147-A177-3AD203B41FA5}">
                      <a16:colId xmlns:a16="http://schemas.microsoft.com/office/drawing/2014/main" val="533181743"/>
                    </a:ext>
                  </a:extLst>
                </a:gridCol>
              </a:tblGrid>
              <a:tr h="52836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Net Sales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Q2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(16-17)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(16-17)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Q4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(16-17)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Q1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Q2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Q3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Q4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(17-18)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Q1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(18-19)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43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Domestic 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439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363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467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581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479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Dealer 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352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Export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Total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889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47">
                <a:tc gridSpan="10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LT Cable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338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396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HT Cable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EHV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HW,WW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SS Wire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8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EPC other Than Cable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8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Others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13747"/>
                  </a:ext>
                </a:extLst>
              </a:tr>
              <a:tr h="29304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Total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3800" y="139939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Rs. In </a:t>
            </a:r>
            <a:r>
              <a:rPr lang="en-US" sz="1200" dirty="0" err="1" smtClean="0"/>
              <a:t>Crores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6865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Financials</a:t>
            </a:r>
            <a:endParaRPr lang="en-US" dirty="0">
              <a:cs typeface="+mj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63461189"/>
              </p:ext>
            </p:extLst>
          </p:nvPr>
        </p:nvGraphicFramePr>
        <p:xfrm>
          <a:off x="228600" y="1524001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84540087"/>
              </p:ext>
            </p:extLst>
          </p:nvPr>
        </p:nvGraphicFramePr>
        <p:xfrm>
          <a:off x="533400" y="4114800"/>
          <a:ext cx="379787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69303400"/>
              </p:ext>
            </p:extLst>
          </p:nvPr>
        </p:nvGraphicFramePr>
        <p:xfrm>
          <a:off x="4114800" y="1447800"/>
          <a:ext cx="4547755" cy="267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60458483"/>
              </p:ext>
            </p:extLst>
          </p:nvPr>
        </p:nvGraphicFramePr>
        <p:xfrm>
          <a:off x="4343400" y="4114800"/>
          <a:ext cx="4267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467600" y="1371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Rs. In </a:t>
            </a:r>
            <a:r>
              <a:rPr lang="en-US" sz="1200" dirty="0" err="1" smtClean="0"/>
              <a:t>Crores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60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97829636"/>
              </p:ext>
            </p:extLst>
          </p:nvPr>
        </p:nvGraphicFramePr>
        <p:xfrm>
          <a:off x="1143000" y="1371600"/>
          <a:ext cx="5867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67600" y="1371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Rs. In </a:t>
            </a:r>
            <a:r>
              <a:rPr lang="en-US" sz="1200" dirty="0" err="1" smtClean="0"/>
              <a:t>Crores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55699016"/>
              </p:ext>
            </p:extLst>
          </p:nvPr>
        </p:nvGraphicFramePr>
        <p:xfrm>
          <a:off x="1295400" y="3962400"/>
          <a:ext cx="5562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761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447800"/>
          <a:ext cx="3657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67600" y="13716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Rs. In </a:t>
            </a:r>
            <a:r>
              <a:rPr lang="en-US" sz="1200" dirty="0" err="1" smtClean="0"/>
              <a:t>Crores</a:t>
            </a:r>
            <a:endParaRPr lang="en-US" sz="12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78009190"/>
              </p:ext>
            </p:extLst>
          </p:nvPr>
        </p:nvGraphicFramePr>
        <p:xfrm>
          <a:off x="533400" y="1447800"/>
          <a:ext cx="3124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98875455"/>
              </p:ext>
            </p:extLst>
          </p:nvPr>
        </p:nvGraphicFramePr>
        <p:xfrm>
          <a:off x="4343400" y="14478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182240060"/>
              </p:ext>
            </p:extLst>
          </p:nvPr>
        </p:nvGraphicFramePr>
        <p:xfrm>
          <a:off x="1752600" y="3962400"/>
          <a:ext cx="4419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276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enkelt afrundet hjørne 11"/>
          <p:cNvSpPr/>
          <p:nvPr/>
        </p:nvSpPr>
        <p:spPr>
          <a:xfrm rot="10800000" flipH="1">
            <a:off x="609600" y="1524000"/>
            <a:ext cx="7924800" cy="4419602"/>
          </a:xfrm>
          <a:prstGeom prst="round1Rect">
            <a:avLst>
              <a:gd name="adj" fmla="val 859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Highlights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14325" y="1600200"/>
            <a:ext cx="8229600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Font typeface="Wingdings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Healthy Brand Visibility – TV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Advt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, IPL Rajasthan Royals, Customer Loyalty and Preferences.</a:t>
            </a:r>
          </a:p>
          <a:p>
            <a:pPr marL="342900" indent="-342900" defTabSz="457200" eaLnBrk="0" hangingPunct="0"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latin typeface="+mn-lt"/>
                <a:ea typeface="ＭＳ Ｐゴシック" pitchFamily="-105" charset="-128"/>
                <a:cs typeface="ＭＳ Ｐゴシック"/>
              </a:rPr>
              <a:t>Super Brand Status 2011-1016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Diversified business profile across customers, industries and manufacturing locations.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Increase focus on Exports, Retail segments and EHV to support expected improvement in  turnover, profitability as well as working capital.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Very Strong relationship with banks.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558ED5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Highly committed promoters and management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06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58ED5"/>
              </a:buClr>
              <a:buSzTx/>
              <a:buFont typeface="Arial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F.Y. 2018-19 Additional turnover of  approx Rs. 175-200 Crore from Retail market, </a:t>
            </a:r>
            <a:r>
              <a:rPr kumimoji="0" lang="en-IN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approx. Rs. 100 Crore from  EPC &amp;  Rs. 150 Cr from EHV Cable  apart from normal growth in existing range of cable.</a:t>
            </a:r>
            <a:endParaRPr kumimoji="0" lang="en-IN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Expansion of House  Wire and Flexi Wire for Retail &amp; Distributor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started in 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Silvassa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on rented premises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Expansion of EHV Cable up to 400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Kv</a:t>
            </a:r>
            <a:r>
              <a:rPr lang="en-IN" sz="2000" dirty="0">
                <a:latin typeface="+mn-lt"/>
                <a:ea typeface="ＭＳ Ｐゴシック" pitchFamily="-105" charset="-128"/>
              </a:rPr>
              <a:t> </a:t>
            </a:r>
            <a:r>
              <a:rPr lang="en-IN" sz="2000" dirty="0" smtClean="0">
                <a:latin typeface="+mn-lt"/>
                <a:ea typeface="ＭＳ Ｐゴシック" pitchFamily="-105" charset="-128"/>
              </a:rPr>
              <a:t>completed 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Expansion in Existing Product Range : LT Cable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completed at 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Pathreri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and HT cable at 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Pathreri</a:t>
            </a:r>
            <a:r>
              <a:rPr kumimoji="0" lang="en-I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</a:t>
            </a:r>
            <a:r>
              <a:rPr kumimoji="0" lang="en-IN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starte</a:t>
            </a:r>
            <a:r>
              <a:rPr lang="en-IN" sz="2000" dirty="0" smtClean="0">
                <a:latin typeface="+mn-lt"/>
                <a:ea typeface="ＭＳ Ｐゴシック" pitchFamily="-105" charset="-128"/>
              </a:rPr>
              <a:t>d 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Expansion of Dealer/ Distributor in a big way.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Expansion of Export market in a big way.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Future Growth Driver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Shareholding Pattern</a:t>
            </a:r>
            <a:endParaRPr lang="en-US" dirty="0">
              <a:cs typeface="+mj-cs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77433383"/>
              </p:ext>
            </p:extLst>
          </p:nvPr>
        </p:nvGraphicFramePr>
        <p:xfrm>
          <a:off x="838200" y="1447800"/>
          <a:ext cx="769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cs typeface="+mj-cs"/>
              </a:rPr>
              <a:t>			Thank You !</a:t>
            </a:r>
            <a:endParaRPr lang="en-US" dirty="0">
              <a:cs typeface="+mj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1524000" cy="304800"/>
          </a:xfrm>
          <a:ln/>
        </p:spPr>
        <p:txBody>
          <a:bodyPr/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www.kei-ind.com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24879"/>
            <a:ext cx="114300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cs typeface="+mj-cs"/>
              </a:rPr>
              <a:t>About Us</a:t>
            </a:r>
            <a:endParaRPr lang="en-US" dirty="0">
              <a:cs typeface="+mj-cs"/>
            </a:endParaRPr>
          </a:p>
        </p:txBody>
      </p:sp>
      <p:grpSp>
        <p:nvGrpSpPr>
          <p:cNvPr id="16387" name="Group 97"/>
          <p:cNvGrpSpPr>
            <a:grpSpLocks/>
          </p:cNvGrpSpPr>
          <p:nvPr/>
        </p:nvGrpSpPr>
        <p:grpSpPr bwMode="auto">
          <a:xfrm>
            <a:off x="357188" y="1524000"/>
            <a:ext cx="8429625" cy="4616648"/>
            <a:chOff x="187597" y="1524487"/>
            <a:chExt cx="8430660" cy="461576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87597" y="1537185"/>
              <a:ext cx="4115305" cy="420766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D7D8D9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kern="0" dirty="0">
                <a:solidFill>
                  <a:srgbClr val="000000"/>
                </a:solidFill>
                <a:latin typeface="Arial Narrow" pitchFamily="-97" charset="0"/>
                <a:ea typeface="ＭＳ Ｐゴシック" pitchFamily="-97" charset="-128"/>
              </a:endParaRPr>
            </a:p>
          </p:txBody>
        </p:sp>
        <p:sp>
          <p:nvSpPr>
            <p:cNvPr id="5126" name="Text Box 52"/>
            <p:cNvSpPr txBox="1">
              <a:spLocks noChangeArrowheads="1"/>
            </p:cNvSpPr>
            <p:nvPr/>
          </p:nvSpPr>
          <p:spPr bwMode="gray">
            <a:xfrm>
              <a:off x="343191" y="1710190"/>
              <a:ext cx="3837458" cy="3846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Headquarters at New Delhi, India.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Manufacturing facilities at </a:t>
              </a:r>
              <a:r>
                <a:rPr lang="en-US" sz="1300" dirty="0" err="1" smtClean="0">
                  <a:solidFill>
                    <a:srgbClr val="000000"/>
                  </a:solidFill>
                  <a:latin typeface="+mn-lt"/>
                </a:rPr>
                <a:t>Bhiwadi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sz="1300" dirty="0" err="1">
                  <a:solidFill>
                    <a:srgbClr val="000000"/>
                  </a:solidFill>
                  <a:latin typeface="+mn-lt"/>
                </a:rPr>
                <a:t>Chopanki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,</a:t>
              </a:r>
              <a:r>
                <a:rPr lang="en-US" sz="1300" dirty="0" err="1" smtClean="0">
                  <a:solidFill>
                    <a:srgbClr val="000000"/>
                  </a:solidFill>
                  <a:latin typeface="+mn-lt"/>
                </a:rPr>
                <a:t>Pathreri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 (Rajasthan) &amp; </a:t>
              </a:r>
              <a:r>
                <a:rPr lang="en-US" sz="1300" dirty="0" err="1">
                  <a:solidFill>
                    <a:srgbClr val="000000"/>
                  </a:solidFill>
                  <a:latin typeface="+mn-lt"/>
                </a:rPr>
                <a:t>Silvassa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 (D &amp; NH)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More than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2000 employees, 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&amp;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2900 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contract </a:t>
              </a:r>
              <a:r>
                <a:rPr lang="en-US" sz="1300" dirty="0" err="1">
                  <a:solidFill>
                    <a:srgbClr val="000000"/>
                  </a:solidFill>
                  <a:latin typeface="+mn-lt"/>
                </a:rPr>
                <a:t>labour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 across the Country 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KEI Industries Limited is engaged in the business of manufacturing and marketing of EHV, MV and LV power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cables &amp; House Wire</a:t>
              </a:r>
              <a:endParaRPr lang="en-US" sz="1300" dirty="0">
                <a:solidFill>
                  <a:srgbClr val="000000"/>
                </a:solidFill>
                <a:latin typeface="+mn-lt"/>
              </a:endParaRP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Ventured into Engineering, Procurement and Construction (EPC)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Ranked amongst the top three cable manufacturing companies in India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ISO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9001:2015 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,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ISO 14001:2015,</a:t>
              </a:r>
              <a:r>
                <a:rPr lang="en-US" sz="1300" dirty="0" smtClean="0">
                  <a:latin typeface="+mn-lt"/>
                </a:rPr>
                <a:t> </a:t>
              </a:r>
              <a:r>
                <a:rPr lang="en-US" sz="1300" dirty="0">
                  <a:latin typeface="+mn-lt"/>
                </a:rPr>
                <a:t>OHSAS 18001:2007, </a:t>
              </a:r>
              <a:r>
                <a:rPr lang="en-US" sz="1300" dirty="0" smtClean="0">
                  <a:latin typeface="+mn-lt"/>
                </a:rPr>
                <a:t>ISO/IEC 10025:2005 </a:t>
              </a:r>
              <a:r>
                <a:rPr lang="en-US" sz="1300" dirty="0">
                  <a:latin typeface="+mn-lt"/>
                </a:rPr>
                <a:t>certified company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accent2">
                    <a:lumMod val="75000"/>
                  </a:schemeClr>
                </a:buClr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endParaRPr lang="en-US" sz="1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4502952" y="1537185"/>
              <a:ext cx="4115305" cy="4207661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ysClr val="window" lastClr="FFFFFF"/>
                </a:gs>
              </a:gsLst>
              <a:lin ang="16200000"/>
            </a:gradFill>
            <a:ln w="9525">
              <a:solidFill>
                <a:srgbClr val="D7D8D9">
                  <a:lumMod val="75000"/>
                </a:srgbClr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400" kern="0" dirty="0">
                <a:solidFill>
                  <a:srgbClr val="000000"/>
                </a:solidFill>
                <a:latin typeface="Arial Narrow" pitchFamily="-97" charset="0"/>
                <a:ea typeface="ＭＳ Ｐゴシック" pitchFamily="-97" charset="-128"/>
              </a:endParaRPr>
            </a:p>
          </p:txBody>
        </p:sp>
        <p:sp>
          <p:nvSpPr>
            <p:cNvPr id="97" name="Text Box 52"/>
            <p:cNvSpPr txBox="1">
              <a:spLocks noChangeArrowheads="1"/>
            </p:cNvSpPr>
            <p:nvPr/>
          </p:nvSpPr>
          <p:spPr bwMode="gray">
            <a:xfrm>
              <a:off x="4610915" y="1524487"/>
              <a:ext cx="3840633" cy="4615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Diversified and de-risked business model  across :</a:t>
              </a:r>
            </a:p>
            <a:p>
              <a:pPr marL="685800" lvl="1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Markets: Domestic &amp;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International</a:t>
              </a:r>
            </a:p>
            <a:p>
              <a:pPr marL="685800" lvl="1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Segments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: Institutional &amp; Retail</a:t>
              </a:r>
            </a:p>
            <a:p>
              <a:pPr marL="685800" lvl="1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Sectors: Private &amp; Public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Established presence in the  EHV, MV &amp; LV cables coupled with retail wires and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cables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Established presence in the EPC in T&amp;D </a:t>
              </a:r>
              <a:endParaRPr lang="en-US" sz="1300" dirty="0">
                <a:solidFill>
                  <a:srgbClr val="000000"/>
                </a:solidFill>
                <a:latin typeface="+mn-lt"/>
              </a:endParaRP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Listed at BSE, NSE &amp; CSE also listed Overseas at Luxembourg Stock Exchange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Market Capitalization of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Rs.3600 Cr </a:t>
              </a:r>
              <a:r>
                <a:rPr lang="en-US" sz="1300" dirty="0" err="1" smtClean="0">
                  <a:solidFill>
                    <a:srgbClr val="000000"/>
                  </a:solidFill>
                  <a:latin typeface="+mn-lt"/>
                </a:rPr>
                <a:t>approx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 .</a:t>
              </a:r>
              <a:endParaRPr lang="en-US" sz="1300" dirty="0">
                <a:solidFill>
                  <a:srgbClr val="000000"/>
                </a:solidFill>
                <a:latin typeface="+mn-lt"/>
              </a:endParaRP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Q1 18-19 Net 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Sales of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Rs. 883.90 </a:t>
              </a: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C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r against Rs. 777.97 Cr in Q1 FY 2017-18.</a:t>
              </a:r>
              <a:endParaRPr lang="en-US" sz="1300" dirty="0">
                <a:solidFill>
                  <a:srgbClr val="000000"/>
                </a:solidFill>
                <a:latin typeface="+mn-lt"/>
              </a:endParaRP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>
                  <a:solidFill>
                    <a:srgbClr val="000000"/>
                  </a:solidFill>
                  <a:latin typeface="+mn-lt"/>
                </a:rPr>
                <a:t>EBIDTA of  </a:t>
              </a: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Rs.87.27 Cr in Q1 FY 2018-19 against Rs. 78.36 Cr in Q1  FY 2017-18 .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r>
                <a:rPr lang="en-US" sz="1300" dirty="0" smtClean="0">
                  <a:solidFill>
                    <a:srgbClr val="000000"/>
                  </a:solidFill>
                  <a:latin typeface="+mn-lt"/>
                </a:rPr>
                <a:t>ROE  27% against 23%  and ROCE 31% against 28% in FY 2017-18.</a:t>
              </a: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endParaRPr lang="en-US" sz="1300" dirty="0">
                <a:solidFill>
                  <a:srgbClr val="000000"/>
                </a:solidFill>
                <a:latin typeface="+mn-lt"/>
              </a:endParaRPr>
            </a:p>
            <a:p>
              <a:pPr marL="228600" indent="-228600" fontAlgn="auto">
                <a:spcBef>
                  <a:spcPts val="600"/>
                </a:spcBef>
                <a:spcAft>
                  <a:spcPts val="0"/>
                </a:spcAft>
                <a:buClr>
                  <a:schemeClr val="tx2">
                    <a:lumMod val="60000"/>
                    <a:lumOff val="40000"/>
                  </a:schemeClr>
                </a:buClr>
                <a:tabLst>
                  <a:tab pos="331788" algn="l"/>
                  <a:tab pos="779463" algn="l"/>
                  <a:tab pos="1228725" algn="l"/>
                  <a:tab pos="1677988" algn="l"/>
                  <a:tab pos="2127250" algn="l"/>
                  <a:tab pos="2576513" algn="l"/>
                  <a:tab pos="3025775" algn="l"/>
                  <a:tab pos="3475038" algn="l"/>
                  <a:tab pos="3924300" algn="l"/>
                  <a:tab pos="4373563" algn="l"/>
                  <a:tab pos="4822825" algn="l"/>
                  <a:tab pos="5272088" algn="l"/>
                  <a:tab pos="5721350" algn="l"/>
                  <a:tab pos="6170613" algn="l"/>
                  <a:tab pos="6619875" algn="l"/>
                  <a:tab pos="7069138" algn="l"/>
                  <a:tab pos="7518400" algn="l"/>
                  <a:tab pos="7967663" algn="l"/>
                  <a:tab pos="8416925" algn="l"/>
                  <a:tab pos="8866188" algn="l"/>
                  <a:tab pos="9315450" algn="l"/>
                </a:tabLst>
                <a:defRPr/>
              </a:pPr>
              <a:endParaRPr lang="en-US" sz="1300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noProof="1" smtClean="0">
                <a:cs typeface="Arial" charset="0"/>
              </a:rPr>
              <a:t>Milestones</a:t>
            </a:r>
            <a:endParaRPr lang="en-US" b="1" dirty="0">
              <a:cs typeface="+mj-cs"/>
            </a:endParaRPr>
          </a:p>
        </p:txBody>
      </p:sp>
      <p:sp>
        <p:nvSpPr>
          <p:cNvPr id="13" name="Rektangel med enkelt afrundet hjørne 11"/>
          <p:cNvSpPr/>
          <p:nvPr/>
        </p:nvSpPr>
        <p:spPr>
          <a:xfrm rot="10800000" flipH="1">
            <a:off x="752485" y="1757547"/>
            <a:ext cx="3499154" cy="4073224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4106" name="TextBox 66"/>
          <p:cNvSpPr txBox="1">
            <a:spLocks noChangeArrowheads="1"/>
          </p:cNvSpPr>
          <p:nvPr/>
        </p:nvSpPr>
        <p:spPr bwMode="auto">
          <a:xfrm>
            <a:off x="895350" y="1909763"/>
            <a:ext cx="335597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1968 :</a:t>
            </a:r>
            <a:r>
              <a:rPr lang="en-GB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Established as a partnership firm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1968 :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Commenced manufacture of switch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	board cables for DOT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1985 :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Commenced the manufacture of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Control, Instrumentation and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Thermocouple Cables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1992 :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Partnership firm converted into Public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Limited Company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1993 : 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Added manufacturing of PVC/XLPE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Power cables up to 3.3 KV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1994 :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Diversified into stainless steel 	drawings with pilot plant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1995 :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Issued first IPO. Became Listed Co.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1996 :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Installed major SSW plant at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Bhiwadi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36" name="Rektangel med enkelt afrundet hjørne 11"/>
          <p:cNvSpPr/>
          <p:nvPr/>
        </p:nvSpPr>
        <p:spPr>
          <a:xfrm rot="10800000" flipH="1">
            <a:off x="4688774" y="1757548"/>
            <a:ext cx="3486402" cy="4073224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37" name="TextBox 66"/>
          <p:cNvSpPr txBox="1">
            <a:spLocks noChangeArrowheads="1"/>
          </p:cNvSpPr>
          <p:nvPr/>
        </p:nvSpPr>
        <p:spPr bwMode="auto">
          <a:xfrm>
            <a:off x="4819650" y="1946275"/>
            <a:ext cx="33559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1997 :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Added another Plant at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Bhiwadi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for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PVC /XLPE- LT power cables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2001 :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Commenced manufacturing of rubber </a:t>
            </a:r>
            <a:b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cables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upto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11 kV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2002 : </a:t>
            </a:r>
            <a:r>
              <a:rPr lang="en-US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Established JFTC Plant at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Silvassa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2004 : </a:t>
            </a:r>
            <a:r>
              <a:rPr lang="en-IN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Converted JFTC Plant at </a:t>
            </a:r>
            <a:r>
              <a:rPr lang="en-IN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Silvassa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into </a:t>
            </a:r>
            <a:b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manufacturing of existing range of </a:t>
            </a:r>
            <a:b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cables – rebalancing act`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2005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Issued GDR of USD 10 million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2006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Added new project for manufacturing </a:t>
            </a:r>
            <a:b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33 kV HT cables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2006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Implemented ERP Baan S/W system in </a:t>
            </a:r>
            <a:b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the organization to ensure 	transparency and efficiency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2006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Issued FCCB of USD 36 million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noProof="1" smtClean="0">
                <a:cs typeface="Arial" charset="0"/>
              </a:rPr>
              <a:t>Milestones</a:t>
            </a:r>
            <a:endParaRPr lang="en-US" b="1" dirty="0">
              <a:cs typeface="+mj-cs"/>
            </a:endParaRPr>
          </a:p>
        </p:txBody>
      </p:sp>
      <p:sp>
        <p:nvSpPr>
          <p:cNvPr id="13" name="Rektangel med enkelt afrundet hjørne 11"/>
          <p:cNvSpPr/>
          <p:nvPr/>
        </p:nvSpPr>
        <p:spPr>
          <a:xfrm rot="10800000" flipH="1">
            <a:off x="752485" y="1757547"/>
            <a:ext cx="3499154" cy="4073224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4106" name="TextBox 66"/>
          <p:cNvSpPr txBox="1">
            <a:spLocks noChangeArrowheads="1"/>
          </p:cNvSpPr>
          <p:nvPr/>
        </p:nvSpPr>
        <p:spPr bwMode="auto">
          <a:xfrm>
            <a:off x="895350" y="1909763"/>
            <a:ext cx="3355975" cy="40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2007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Commenced New Project at </a:t>
            </a:r>
            <a:r>
              <a:rPr lang="en-IN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Chopanki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	and modernization / expansion at 	</a:t>
            </a:r>
            <a:r>
              <a:rPr lang="en-IN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Bhiwadi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</a:t>
            </a:r>
            <a:r>
              <a:rPr lang="en-IN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Silvassa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unit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2007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Received prestigious Corporate </a:t>
            </a:r>
            <a:b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Governance Rating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2008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Successfully commissioned 100% EOU 	at </a:t>
            </a:r>
            <a:r>
              <a:rPr lang="en-IN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Chopanki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for LT power cables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2009 : 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Successfully completed the up 	gradation of HT cable capacity at 	</a:t>
            </a:r>
            <a:r>
              <a:rPr lang="en-IN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Bhiwadi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</a:t>
            </a:r>
            <a:r>
              <a:rPr lang="en-IN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Chopanki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up to 66 kV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2010 : </a:t>
            </a:r>
            <a:r>
              <a:rPr lang="en-IN" sz="13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Technical Know - how Agreement with 	BRUGG KABEL A.G., Switzerland for 	EHV cables ranging from 66kV to 	</a:t>
            </a:r>
            <a:r>
              <a:rPr lang="en-IN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220kV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2010 : 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Commercial Production of EHV cables 	ranging from 66kV to 220 kV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</a:tabLst>
              <a:defRPr/>
            </a:pPr>
            <a:r>
              <a:rPr lang="en-I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6" name="Rektangel med enkelt afrundet hjørne 11"/>
          <p:cNvSpPr/>
          <p:nvPr/>
        </p:nvSpPr>
        <p:spPr>
          <a:xfrm rot="10800000" flipH="1">
            <a:off x="4688774" y="1757548"/>
            <a:ext cx="3486402" cy="4073224"/>
          </a:xfrm>
          <a:prstGeom prst="round1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9050" cap="flat" cmpd="sng" algn="ctr">
            <a:gradFill flip="none" rotWithShape="1">
              <a:gsLst>
                <a:gs pos="0">
                  <a:schemeClr val="tx1">
                    <a:lumMod val="50000"/>
                    <a:lumOff val="50000"/>
                    <a:alpha val="47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" scaled="0"/>
              <a:tileRect/>
            </a:gra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37" name="TextBox 66"/>
          <p:cNvSpPr txBox="1">
            <a:spLocks noChangeArrowheads="1"/>
          </p:cNvSpPr>
          <p:nvPr/>
        </p:nvSpPr>
        <p:spPr bwMode="auto">
          <a:xfrm>
            <a:off x="4753986" y="1773251"/>
            <a:ext cx="3355975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2010 </a:t>
            </a: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Proud recipient of  Business Super 	brand Award for Industry Validated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2011 : 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Certification of ISO 9001:2008, OHSAS 	18001:2007, OHSAS 14001:2004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2011 : 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Receipt of EHV cable order from KPTCL 	worth Rs75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Crores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2011: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Successful redemption of FCCBs in 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November.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2012: 	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Receipt of EHV order of Rs.138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crores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from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UPRNL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2012: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Proud recipient of  Super Brand status 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for consumer validated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2013-14:</a:t>
            </a:r>
            <a:r>
              <a:rPr lang="en-US" sz="11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 office at Singapore, Nigeria,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	Kazakhstan.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dirty="0" smtClean="0">
                <a:solidFill>
                  <a:srgbClr val="0070C0"/>
                </a:solidFill>
                <a:latin typeface="+mn-lt"/>
              </a:rPr>
              <a:t>2014-15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Strengthened Retail Network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dirty="0" smtClean="0">
                <a:solidFill>
                  <a:srgbClr val="0070C0"/>
                </a:solidFill>
                <a:latin typeface="+mn-lt"/>
              </a:rPr>
              <a:t>2015-16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EPC contract for Sub Station of 220KV</a:t>
            </a:r>
          </a:p>
          <a:p>
            <a:pPr fontAlgn="auto">
              <a:spcBef>
                <a:spcPts val="400"/>
              </a:spcBef>
              <a:spcAft>
                <a:spcPts val="0"/>
              </a:spcAft>
              <a:tabLst>
                <a:tab pos="568325" algn="l"/>
                <a:tab pos="7461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300" dirty="0" smtClean="0">
                <a:solidFill>
                  <a:srgbClr val="0070C0"/>
                </a:solidFill>
              </a:rPr>
              <a:t>2016-17 EHV  </a:t>
            </a:r>
            <a:r>
              <a:rPr lang="en-US" sz="1300" dirty="0" err="1" smtClean="0">
                <a:solidFill>
                  <a:srgbClr val="0070C0"/>
                </a:solidFill>
              </a:rPr>
              <a:t>upto</a:t>
            </a:r>
            <a:r>
              <a:rPr lang="en-US" sz="1300" dirty="0" smtClean="0">
                <a:solidFill>
                  <a:srgbClr val="0070C0"/>
                </a:solidFill>
              </a:rPr>
              <a:t> 400 KV Commissioned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Key Strengths</a:t>
            </a:r>
            <a:endParaRPr lang="en-US" dirty="0"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b="1" dirty="0" smtClean="0">
                <a:solidFill>
                  <a:srgbClr val="000000"/>
                </a:solidFill>
                <a:cs typeface="+mn-cs"/>
              </a:rPr>
              <a:t>Wide product basket comprising: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Extra High Voltage cables up to &amp; including  400 kV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High &amp; Medium Voltage cables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Low Tension cables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Control and instrumentation cables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Specialty cables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Rubber cables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Winding, Flexibles and house wires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Submersible cables,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OVC/poly wrapped winding wires 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Stainless steel wires</a:t>
            </a:r>
          </a:p>
          <a:p>
            <a:pPr marL="685800" lvl="1" indent="-2286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400" dirty="0" smtClean="0">
                <a:solidFill>
                  <a:srgbClr val="000000"/>
                </a:solidFill>
                <a:cs typeface="+mn-cs"/>
              </a:rPr>
              <a:t>Engineering, Procurement and Construction (EPC)</a:t>
            </a:r>
          </a:p>
          <a:p>
            <a:pPr marL="228600" indent="-228600" algn="just" fontAlgn="auto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Arial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IN" sz="1600" b="1" dirty="0" smtClean="0">
                <a:solidFill>
                  <a:srgbClr val="000000"/>
                </a:solidFill>
                <a:cs typeface="+mn-cs"/>
              </a:rPr>
              <a:t>	Helping the company service a wide spectrum of sectors such as power, oil refineries, railways, automobiles, cement, steel, fertilizers, textile and real estate, amongst others</a:t>
            </a:r>
            <a:endParaRPr lang="en-US" sz="1400" dirty="0" smtClean="0">
              <a:solidFill>
                <a:srgbClr val="000000"/>
              </a:solidFill>
              <a:cs typeface="+mn-cs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04875" y="5586413"/>
            <a:ext cx="6850063" cy="3079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GB" sz="1400">
                <a:solidFill>
                  <a:srgbClr val="FFFFFF"/>
                </a:solidFill>
                <a:latin typeface="Calibri" pitchFamily="34" charset="0"/>
              </a:rPr>
              <a:t>Sikora Online X-Ray Machine  Used for Monitoring Product Quality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cs typeface="+mj-cs"/>
              </a:rPr>
              <a:t>Key Strengths : Bhiwadi Unit</a:t>
            </a:r>
            <a:endParaRPr lang="en-US" dirty="0">
              <a:cs typeface="+mj-cs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14325" y="1457325"/>
            <a:ext cx="8229600" cy="542925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 startAt="2"/>
              <a:defRPr/>
            </a:pPr>
            <a:r>
              <a:rPr lang="en-US" sz="1400" b="1" dirty="0" smtClean="0">
                <a:cs typeface="+mn-cs"/>
              </a:rPr>
              <a:t>Manufacturing prowess evident from</a:t>
            </a:r>
            <a:r>
              <a:rPr lang="en-US" sz="1400" dirty="0" smtClean="0">
                <a:cs typeface="+mn-cs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  <a:defRPr/>
            </a:pPr>
            <a:r>
              <a:rPr lang="en-IN" sz="1400" dirty="0" smtClean="0">
                <a:cs typeface="+mn-cs"/>
              </a:rPr>
              <a:t>World-class manufacturing facilities at </a:t>
            </a:r>
            <a:r>
              <a:rPr lang="en-IN" sz="1400" dirty="0" err="1" smtClean="0">
                <a:cs typeface="+mn-cs"/>
              </a:rPr>
              <a:t>Bhiwadi</a:t>
            </a:r>
            <a:r>
              <a:rPr lang="en-IN" sz="1400" dirty="0" smtClean="0">
                <a:cs typeface="+mn-cs"/>
              </a:rPr>
              <a:t> (Raj.), </a:t>
            </a:r>
            <a:r>
              <a:rPr lang="en-IN" sz="1400" dirty="0" err="1" smtClean="0">
                <a:cs typeface="+mn-cs"/>
              </a:rPr>
              <a:t>Silvassa</a:t>
            </a:r>
            <a:r>
              <a:rPr lang="en-IN" sz="1400" dirty="0" smtClean="0">
                <a:cs typeface="+mn-cs"/>
              </a:rPr>
              <a:t> (D&amp;N H) and </a:t>
            </a:r>
            <a:r>
              <a:rPr lang="en-IN" sz="1400" dirty="0" err="1" smtClean="0">
                <a:cs typeface="+mn-cs"/>
              </a:rPr>
              <a:t>Chopanki</a:t>
            </a:r>
            <a:r>
              <a:rPr lang="en-IN" sz="1400" dirty="0" smtClean="0">
                <a:cs typeface="+mn-cs"/>
              </a:rPr>
              <a:t> (Raj.)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Arial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904875" y="3619500"/>
            <a:ext cx="7031038" cy="3079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GB" sz="1400">
                <a:solidFill>
                  <a:srgbClr val="FFFFFF"/>
                </a:solidFill>
                <a:latin typeface="Calibri" pitchFamily="34" charset="0"/>
              </a:rPr>
              <a:t>CCV Line (Involving Dry Cure Dry Cool technology) For manufacturing HT Cables Up to 132 kV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062" y="1989125"/>
            <a:ext cx="2133058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932" y="2000237"/>
            <a:ext cx="180906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6287" y="2001000"/>
            <a:ext cx="1669116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645" y="3986562"/>
            <a:ext cx="13084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0147" y="3986562"/>
            <a:ext cx="1304634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0374" y="3986562"/>
            <a:ext cx="2630088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7548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3023</TotalTime>
  <Words>2437</Words>
  <Application>Microsoft Office PowerPoint</Application>
  <PresentationFormat>On-screen Show (4:3)</PresentationFormat>
  <Paragraphs>645</Paragraphs>
  <Slides>42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Arial Narrow</vt:lpstr>
      <vt:lpstr>Calibri</vt:lpstr>
      <vt:lpstr>Times New Roman</vt:lpstr>
      <vt:lpstr>Wingdings</vt:lpstr>
      <vt:lpstr>TS101875482</vt:lpstr>
      <vt:lpstr>KEI INDUSTRIES LIMITED</vt:lpstr>
      <vt:lpstr>Structure</vt:lpstr>
      <vt:lpstr>Major Highlights</vt:lpstr>
      <vt:lpstr>Major Highlights</vt:lpstr>
      <vt:lpstr>About Us</vt:lpstr>
      <vt:lpstr>Milestones</vt:lpstr>
      <vt:lpstr>Milestones</vt:lpstr>
      <vt:lpstr>Key Strengths</vt:lpstr>
      <vt:lpstr>Key Strengths : Bhiwadi Unit</vt:lpstr>
      <vt:lpstr>Key Strengths: Chopanki Unit</vt:lpstr>
      <vt:lpstr>Key Strengths</vt:lpstr>
      <vt:lpstr>Key Strengths</vt:lpstr>
      <vt:lpstr>Key Strengths</vt:lpstr>
      <vt:lpstr>Key Strengths</vt:lpstr>
      <vt:lpstr>Key Strengths</vt:lpstr>
      <vt:lpstr>Industry Prospects</vt:lpstr>
      <vt:lpstr>Industry Prospects</vt:lpstr>
      <vt:lpstr>Industry Prospects</vt:lpstr>
      <vt:lpstr>Growth Drivers</vt:lpstr>
      <vt:lpstr>Growth Drivers</vt:lpstr>
      <vt:lpstr>Business Overview</vt:lpstr>
      <vt:lpstr>Business Overview</vt:lpstr>
      <vt:lpstr>Business Overview</vt:lpstr>
      <vt:lpstr>Business Overview</vt:lpstr>
      <vt:lpstr>Business Overview</vt:lpstr>
      <vt:lpstr>Business Overview</vt:lpstr>
      <vt:lpstr>Business Overview</vt:lpstr>
      <vt:lpstr>Business Overview</vt:lpstr>
      <vt:lpstr>Business Overview</vt:lpstr>
      <vt:lpstr>Business Overview</vt:lpstr>
      <vt:lpstr>Business Overview</vt:lpstr>
      <vt:lpstr>Business Overview</vt:lpstr>
      <vt:lpstr>Future Outlook</vt:lpstr>
      <vt:lpstr>Financials</vt:lpstr>
      <vt:lpstr>Financials</vt:lpstr>
      <vt:lpstr>Financials</vt:lpstr>
      <vt:lpstr>Financials</vt:lpstr>
      <vt:lpstr>Financials</vt:lpstr>
      <vt:lpstr>Financials</vt:lpstr>
      <vt:lpstr>Future Growth Driver</vt:lpstr>
      <vt:lpstr>Shareholding Pattern</vt:lpstr>
      <vt:lpstr>   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shobhitm</dc:creator>
  <cp:lastModifiedBy>Rajeev Gupta</cp:lastModifiedBy>
  <cp:revision>489</cp:revision>
  <cp:lastPrinted>2018-05-31T11:11:36Z</cp:lastPrinted>
  <dcterms:created xsi:type="dcterms:W3CDTF">2011-09-02T13:27:34Z</dcterms:created>
  <dcterms:modified xsi:type="dcterms:W3CDTF">2018-09-15T07:40:29Z</dcterms:modified>
</cp:coreProperties>
</file>